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04" r:id="rId2"/>
    <p:sldId id="385" r:id="rId3"/>
    <p:sldId id="427" r:id="rId4"/>
    <p:sldId id="428" r:id="rId5"/>
    <p:sldId id="414" r:id="rId6"/>
    <p:sldId id="413" r:id="rId7"/>
    <p:sldId id="415" r:id="rId8"/>
    <p:sldId id="430" r:id="rId9"/>
    <p:sldId id="416" r:id="rId10"/>
    <p:sldId id="417" r:id="rId11"/>
    <p:sldId id="462" r:id="rId12"/>
    <p:sldId id="463" r:id="rId13"/>
    <p:sldId id="419" r:id="rId14"/>
    <p:sldId id="461" r:id="rId15"/>
    <p:sldId id="425" r:id="rId16"/>
    <p:sldId id="424" r:id="rId17"/>
    <p:sldId id="46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7" r:id="rId28"/>
    <p:sldId id="464" r:id="rId29"/>
    <p:sldId id="446" r:id="rId30"/>
    <p:sldId id="445" r:id="rId31"/>
    <p:sldId id="444" r:id="rId32"/>
    <p:sldId id="443" r:id="rId33"/>
    <p:sldId id="442" r:id="rId34"/>
    <p:sldId id="441" r:id="rId35"/>
    <p:sldId id="440" r:id="rId36"/>
    <p:sldId id="448" r:id="rId37"/>
    <p:sldId id="449" r:id="rId38"/>
    <p:sldId id="450" r:id="rId39"/>
    <p:sldId id="451" r:id="rId40"/>
    <p:sldId id="452" r:id="rId41"/>
    <p:sldId id="465" r:id="rId42"/>
    <p:sldId id="454" r:id="rId43"/>
    <p:sldId id="453" r:id="rId44"/>
    <p:sldId id="455" r:id="rId45"/>
    <p:sldId id="456" r:id="rId46"/>
    <p:sldId id="457" r:id="rId47"/>
    <p:sldId id="458" r:id="rId48"/>
    <p:sldId id="459" r:id="rId49"/>
    <p:sldId id="422" r:id="rId50"/>
    <p:sldId id="405" r:id="rId51"/>
  </p:sldIdLst>
  <p:sldSz cx="10688638" cy="7562850"/>
  <p:notesSz cx="6797675" cy="9926638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6" userDrawn="1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566" userDrawn="1">
          <p15:clr>
            <a:srgbClr val="A4A3A4"/>
          </p15:clr>
        </p15:guide>
        <p15:guide id="4" pos="335">
          <p15:clr>
            <a:srgbClr val="A4A3A4"/>
          </p15:clr>
        </p15:guide>
        <p15:guide id="5" pos="6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ксана Кузнецова" initials="O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  <a:srgbClr val="FF7C80"/>
    <a:srgbClr val="40B60F"/>
    <a:srgbClr val="685BB6"/>
    <a:srgbClr val="DC7168"/>
    <a:srgbClr val="68AF90"/>
    <a:srgbClr val="A50021"/>
    <a:srgbClr val="CC0000"/>
    <a:srgbClr val="00909B"/>
    <a:srgbClr val="5A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795" autoAdjust="0"/>
  </p:normalViewPr>
  <p:slideViewPr>
    <p:cSldViewPr snapToGrid="0" snapToObjects="1">
      <p:cViewPr varScale="1">
        <p:scale>
          <a:sx n="94" d="100"/>
          <a:sy n="94" d="100"/>
        </p:scale>
        <p:origin x="1728" y="184"/>
      </p:cViewPr>
      <p:guideLst>
        <p:guide orient="horz" pos="2406"/>
        <p:guide pos="3367"/>
        <p:guide orient="horz" pos="1566"/>
        <p:guide pos="335"/>
        <p:guide pos="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t>07.11.2019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t>07.11.2019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92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8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285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613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270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120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22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074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498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8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53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43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07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296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76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651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90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509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985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928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42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2181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409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720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647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909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468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75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525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880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379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60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1208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8850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1705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528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4642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5043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9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2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28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41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6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35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85997" y="3380971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rgbClr val="4CAF90"/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D33CE-12AD-A643-A427-2323E58A1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5334" y="-400454"/>
            <a:ext cx="6663304" cy="7562850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E3AD172-8878-2B4E-8EE2-C156CBA72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66" t="6409" r="69767" b="80248"/>
          <a:stretch/>
        </p:blipFill>
        <p:spPr>
          <a:xfrm>
            <a:off x="5546221" y="400454"/>
            <a:ext cx="2787268" cy="992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42619-72DF-7A45-9CBA-02C4B8A35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8162"/>
          <a:stretch/>
        </p:blipFill>
        <p:spPr>
          <a:xfrm>
            <a:off x="6069097" y="5089793"/>
            <a:ext cx="3190492" cy="2473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5EEDF-12E9-F045-AAFF-B6A6BA90EE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247" y="423252"/>
            <a:ext cx="3247484" cy="113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5CC2FF-229A-7440-970A-B1FD2FA952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3315" y="391565"/>
            <a:ext cx="1758838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DDD74E02-2E46-3E4D-8DA4-0E1CBD93E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66" t="6409" r="69767" b="80248"/>
          <a:stretch/>
        </p:blipFill>
        <p:spPr>
          <a:xfrm>
            <a:off x="320101" y="8280"/>
            <a:ext cx="2842811" cy="1012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5282F-6420-D340-BC72-2E9F65F2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153"/>
          <a:stretch/>
        </p:blipFill>
        <p:spPr>
          <a:xfrm>
            <a:off x="6059277" y="0"/>
            <a:ext cx="4629360" cy="1070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F05770-E45E-9946-B355-0587D9F04C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223" y="8280"/>
            <a:ext cx="1579565" cy="10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14247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91FA0-68DE-5D41-9EC6-C1F03BA3D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35" t="40550"/>
          <a:stretch/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831A5-9C48-464C-8030-920CB3EB6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8162"/>
          <a:stretch/>
        </p:blipFill>
        <p:spPr>
          <a:xfrm>
            <a:off x="3892939" y="3402980"/>
            <a:ext cx="5366650" cy="4159871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FD97CC8C-CB79-CA4D-9873-4064BBDA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47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>
                <a:solidFill>
                  <a:srgbClr val="4CAF90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4CAF90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4CAF90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" TargetMode="External"/><Relationship Id="rId7" Type="http://schemas.openxmlformats.org/officeDocument/2006/relationships/hyperlink" Target="http://raexpert.ru/ratings/bankcredi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nkir.ru/rating/" TargetMode="External"/><Relationship Id="rId5" Type="http://schemas.openxmlformats.org/officeDocument/2006/relationships/hyperlink" Target="http://www.banki.ru/banks/ratings/" TargetMode="External"/><Relationship Id="rId4" Type="http://schemas.openxmlformats.org/officeDocument/2006/relationships/hyperlink" Target="http://www.sravni.ru/banki/rating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D4F-4257-D143-A13A-A9D056CF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ЛИЧНОЕ ФИНАНСОВОЕ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75602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Достижение цели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15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470" y="2626149"/>
            <a:ext cx="3353928" cy="223595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6" name="Shape 233"/>
          <p:cNvSpPr/>
          <p:nvPr/>
        </p:nvSpPr>
        <p:spPr>
          <a:xfrm>
            <a:off x="4581524" y="2924174"/>
            <a:ext cx="4481195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20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реализовать цель:</a:t>
            </a:r>
            <a:endParaRPr lang="ru-RU" sz="1600" dirty="0">
              <a:solidFill>
                <a:srgbClr val="4CAF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200000"/>
              </a:lnSpc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Купить в кредит</a:t>
            </a:r>
          </a:p>
          <a:p>
            <a:pPr marL="285742" indent="-285742" algn="just">
              <a:lnSpc>
                <a:spcPct val="200000"/>
              </a:lnSpc>
              <a:buSzPct val="100000"/>
              <a:buFont typeface="Lucida Grande"/>
              <a:buChar char="●"/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Накопить</a:t>
            </a:r>
          </a:p>
          <a:p>
            <a:pPr marL="285742" indent="-285742" algn="just">
              <a:lnSpc>
                <a:spcPct val="200000"/>
              </a:lnSpc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Совместить эти два варианта</a:t>
            </a:r>
          </a:p>
        </p:txBody>
      </p:sp>
    </p:spTree>
    <p:extLst>
      <p:ext uri="{BB962C8B-B14F-4D97-AF65-F5344CB8AC3E}">
        <p14:creationId xmlns:p14="http://schemas.microsoft.com/office/powerpoint/2010/main" val="386153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Как накопить на цель?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13316" name="Picture 4" descr="https://im0-tub-ru.yandex.net/i?id=55703eb7052b8811f0fb236833ec34b4&amp;n=33&amp;w=320&amp;h=3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1" b="5332"/>
          <a:stretch/>
        </p:blipFill>
        <p:spPr bwMode="auto">
          <a:xfrm>
            <a:off x="534433" y="2676207"/>
            <a:ext cx="2178288" cy="212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0-tub-ru.yandex.net/i?id=ae14b121ff5d13b6126d839f2e2cb501&amp;n=33&amp;w=393&amp;h=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477743"/>
            <a:ext cx="2760345" cy="22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im0-tub-ru.yandex.net/i?id=597876393dd6da425faa0a76c924e2c9&amp;n=33&amp;w=480&amp;h=2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55" y="2894356"/>
            <a:ext cx="3640616" cy="19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3743F7-1497-47F4-8A2F-7F4790313894}"/>
              </a:ext>
            </a:extLst>
          </p:cNvPr>
          <p:cNvSpPr/>
          <p:nvPr/>
        </p:nvSpPr>
        <p:spPr>
          <a:xfrm>
            <a:off x="1071984" y="5219097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Копилка</a:t>
            </a:r>
            <a:endParaRPr lang="ru-RU" sz="1200" b="1" dirty="0">
              <a:solidFill>
                <a:srgbClr val="4CAF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E80C7C8-AE96-451E-8AA6-9FC266EFC242}"/>
              </a:ext>
            </a:extLst>
          </p:cNvPr>
          <p:cNvSpPr/>
          <p:nvPr/>
        </p:nvSpPr>
        <p:spPr>
          <a:xfrm>
            <a:off x="4060550" y="5219097"/>
            <a:ext cx="1960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Депозит в Банке</a:t>
            </a:r>
            <a:endParaRPr lang="ru-RU" sz="1200" b="1" dirty="0">
              <a:solidFill>
                <a:srgbClr val="4CAF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A83EC4-3DCD-4D73-8453-0FCAE1045CE2}"/>
              </a:ext>
            </a:extLst>
          </p:cNvPr>
          <p:cNvSpPr/>
          <p:nvPr/>
        </p:nvSpPr>
        <p:spPr>
          <a:xfrm>
            <a:off x="7447279" y="5186577"/>
            <a:ext cx="2229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Депозит через Интернет-банк или Мобильный банк</a:t>
            </a:r>
            <a:endParaRPr lang="ru-RU" sz="1200" b="1" dirty="0">
              <a:solidFill>
                <a:srgbClr val="4CAF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Как сберегать эффективно?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D5A2967-20A4-4626-80F6-48CBC379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2756543"/>
            <a:ext cx="6441440" cy="3065767"/>
          </a:xfrm>
        </p:spPr>
        <p:txBody>
          <a:bodyPr>
            <a:noAutofit/>
          </a:bodyPr>
          <a:lstStyle/>
          <a:p>
            <a:pPr marL="285750" lvl="0" indent="-285750" algn="just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У сбережений должна быть четкая и понятная </a:t>
            </a:r>
            <a:r>
              <a:rPr lang="ru-RU" sz="1600" b="1" dirty="0">
                <a:solidFill>
                  <a:srgbClr val="4CAF90"/>
                </a:solidFill>
              </a:rPr>
              <a:t>цель</a:t>
            </a:r>
            <a:r>
              <a:rPr lang="ru-RU" sz="1600" dirty="0">
                <a:solidFill>
                  <a:schemeClr val="tx1"/>
                </a:solidFill>
              </a:rPr>
              <a:t> – на что копим?</a:t>
            </a:r>
          </a:p>
          <a:p>
            <a:pPr marL="285750" indent="-285750" algn="just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Соблюдаем финансовую дисциплину – сбережения должны быть </a:t>
            </a:r>
            <a:r>
              <a:rPr lang="ru-RU" b="1" dirty="0">
                <a:solidFill>
                  <a:srgbClr val="4CAF90"/>
                </a:solidFill>
              </a:rPr>
              <a:t>регулярными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Защищаем сбережения от </a:t>
            </a:r>
            <a:r>
              <a:rPr lang="ru-RU" b="1" dirty="0">
                <a:solidFill>
                  <a:srgbClr val="4CAF90"/>
                </a:solidFill>
              </a:rPr>
              <a:t>инфляции</a:t>
            </a:r>
            <a:r>
              <a:rPr lang="ru-RU" sz="1600" dirty="0">
                <a:solidFill>
                  <a:schemeClr val="tx1"/>
                </a:solidFill>
              </a:rPr>
              <a:t> – вкладываем деньги как минимум на депозит под банковский процент!</a:t>
            </a:r>
          </a:p>
          <a:p>
            <a:pPr marL="285750" indent="-285750" algn="just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CAF90"/>
                </a:solidFill>
              </a:rPr>
              <a:t>Время – деньги</a:t>
            </a:r>
            <a:r>
              <a:rPr lang="ru-RU" sz="1600" dirty="0">
                <a:solidFill>
                  <a:schemeClr val="tx1"/>
                </a:solidFill>
              </a:rPr>
              <a:t>. Чем раньше начнете сберегать, тем быстрее достигнете цели. Работает эффект сложных процентов.</a:t>
            </a:r>
          </a:p>
        </p:txBody>
      </p:sp>
      <p:pic>
        <p:nvPicPr>
          <p:cNvPr id="18434" name="Picture 2" descr="https://static.tildacdn.com/8820a85e-62d2-4648-a58c-e5a8b541d136/idea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6543"/>
            <a:ext cx="2719038" cy="27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3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Выбор показателей доходности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11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0" y="2604641"/>
            <a:ext cx="2540001" cy="3048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243"/>
          <p:cNvSpPr/>
          <p:nvPr/>
        </p:nvSpPr>
        <p:spPr>
          <a:xfrm>
            <a:off x="3357582" y="2498594"/>
            <a:ext cx="6857586" cy="353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20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b="1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 различных категорий риска</a:t>
            </a:r>
            <a:endParaRPr lang="ru-RU" sz="1600" b="1" dirty="0">
              <a:solidFill>
                <a:srgbClr val="4D4D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200000"/>
              </a:lnSpc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Консервативные (доходность 4-10%): сберегательные счета, депозиты и т.д.</a:t>
            </a:r>
          </a:p>
          <a:p>
            <a:pPr marL="285742" indent="-285742" algn="just">
              <a:lnSpc>
                <a:spcPct val="200000"/>
              </a:lnSpc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Умеренно-консервативные (доходность 10-15%):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ПИФы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облигаций, структурные ноты и т.д.</a:t>
            </a:r>
          </a:p>
          <a:p>
            <a:pPr marL="285742" indent="-285742" algn="just">
              <a:lnSpc>
                <a:spcPct val="200000"/>
              </a:lnSpc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Агрессивные (доходность 15 - 19%):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ПИФы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акций, смешанные фонды и т.п.</a:t>
            </a:r>
          </a:p>
        </p:txBody>
      </p:sp>
    </p:spTree>
    <p:extLst>
      <p:ext uri="{BB962C8B-B14F-4D97-AF65-F5344CB8AC3E}">
        <p14:creationId xmlns:p14="http://schemas.microsoft.com/office/powerpoint/2010/main" val="298175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Сервисы банков и инвестиционных компаний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C3743F7-1497-47F4-8A2F-7F4790313894}"/>
              </a:ext>
            </a:extLst>
          </p:cNvPr>
          <p:cNvSpPr/>
          <p:nvPr/>
        </p:nvSpPr>
        <p:spPr>
          <a:xfrm>
            <a:off x="2926658" y="2235817"/>
            <a:ext cx="72275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инвестиционного профиля –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инвестиционные цели клиента на определенный период времени, а также и риск возможных убытков, связанных с инвестициями, который клиент способен.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портфеля ценных бумаг под инвестиционный профиль клиента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диверсификация для снижения рисков от инвестиций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ИИС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(индивидуальный инвестиционный счет) – получение налоговых льгот: возврат 13% от суммы внесенных на счет средств или освобождение от уплаты налогов прибыли, полученной от инвестиций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Удаленное открытие и пополнение брокерского счета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возможность совершать операции через приложение на компьютере, на смартфоне или по телефону через трейдера.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основам инвестирования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том числе дистанционное)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6386" name="Picture 2" descr="https://www.clipartmax.com/png/full/129-1297294_png-file-mobile-banking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2" y="2733040"/>
            <a:ext cx="1508150" cy="25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6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Скорость движения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54" y="1908351"/>
            <a:ext cx="8073866" cy="51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1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Пример</a:t>
            </a:r>
          </a:p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graphicFrame>
        <p:nvGraphicFramePr>
          <p:cNvPr id="51" name="Table 255"/>
          <p:cNvGraphicFramePr/>
          <p:nvPr>
            <p:extLst>
              <p:ext uri="{D42A27DB-BD31-4B8C-83A1-F6EECF244321}">
                <p14:modId xmlns:p14="http://schemas.microsoft.com/office/powerpoint/2010/main" val="255898629"/>
              </p:ext>
            </p:extLst>
          </p:nvPr>
        </p:nvGraphicFramePr>
        <p:xfrm>
          <a:off x="667708" y="1909266"/>
          <a:ext cx="9353221" cy="2926080"/>
        </p:xfrm>
        <a:graphic>
          <a:graphicData uri="http://schemas.openxmlformats.org/drawingml/2006/table">
            <a:tbl>
              <a:tblPr firstRow="1"/>
              <a:tblGrid>
                <a:gridCol w="216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5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2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ФИНАНСОВЫЕ ЦЕЛИ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ГОД РЕАЛИЗАЦИИ ЦЕЛИ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БУДУЩАЯ СТОИМОСТЬ, РУБ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СКОРОСТЬ ДВИЖЕНИЯ, РУБ В МЕС.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старшего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1 040 622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lang="ru-RU" sz="1400" noProof="0" dirty="0"/>
                        <a:t>14 163  </a:t>
                      </a:r>
                      <a:r>
                        <a:rPr lang="ru-RU" sz="1400" b="0" noProof="0" dirty="0"/>
                        <a:t>рублей в месяц под 8% в год (депозиты на долгий срок или сберегательные сертификаты)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младшего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2028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1 426 713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lang="ru-RU" sz="1400" noProof="0" dirty="0"/>
                        <a:t>5 972     </a:t>
                      </a:r>
                      <a:r>
                        <a:rPr lang="ru-RU" sz="1400" b="0" noProof="0" dirty="0"/>
                        <a:t>в месяц под 10% в год (инвестиционные инструменты с умеренным риском)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9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Выход на пенсию (или пассивный доход)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2034 (начало выплат)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11 736 311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lang="ru-RU" sz="1400" noProof="0" dirty="0"/>
                        <a:t>15 877  </a:t>
                      </a:r>
                      <a:r>
                        <a:rPr lang="ru-RU" sz="1400" b="0" noProof="0" dirty="0"/>
                        <a:t>рублей в месяц под 13% в год (инвестиционные инструменты с умеренным риском)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Shape 256"/>
          <p:cNvSpPr/>
          <p:nvPr/>
        </p:nvSpPr>
        <p:spPr>
          <a:xfrm>
            <a:off x="735664" y="5184813"/>
            <a:ext cx="9479504" cy="1788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20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условиям:</a:t>
            </a:r>
          </a:p>
          <a:p>
            <a:pPr algn="just">
              <a:lnSpc>
                <a:spcPct val="12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Максимальная сумма инвестиций в месяц может составлять до 20 000 рублей, а необходимая сумма для реализации финансовых целей семьи в течение ближайших 5 лет - 36 012 рублей. Таким образом, семье необходимо:</a:t>
            </a:r>
          </a:p>
          <a:p>
            <a:pPr marL="285742" indent="-285742" algn="just">
              <a:lnSpc>
                <a:spcPct val="12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Увеличить размер ежемесячных инвестиций или</a:t>
            </a:r>
          </a:p>
          <a:p>
            <a:pPr marL="285742" indent="-285742" algn="just">
              <a:lnSpc>
                <a:spcPct val="12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Уменьшить стоимость своих целей или (в случае с пенсионной программой) - отдалить срок ее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04052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Дополнительный сервис для накоплений: «Копилка»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3743F7-1497-47F4-8A2F-7F4790313894}"/>
              </a:ext>
            </a:extLst>
          </p:cNvPr>
          <p:cNvSpPr/>
          <p:nvPr/>
        </p:nvSpPr>
        <p:spPr>
          <a:xfrm>
            <a:off x="2348067" y="5515111"/>
            <a:ext cx="6521614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регулярное автоматическое накопление денег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Удобно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дистанционный выбор копилок разного типа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всегда под рукой в телефоне или в компьютере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защищенное соединение, одноразовые пароли  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E80C7C8-AE96-451E-8AA6-9FC266EFC242}"/>
              </a:ext>
            </a:extLst>
          </p:cNvPr>
          <p:cNvSpPr/>
          <p:nvPr/>
        </p:nvSpPr>
        <p:spPr>
          <a:xfrm>
            <a:off x="3888524" y="3726022"/>
            <a:ext cx="276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Копилка от зачислений: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от суммы поступлений денег на счет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A83EC4-3DCD-4D73-8453-0FCAE1045CE2}"/>
              </a:ext>
            </a:extLst>
          </p:cNvPr>
          <p:cNvSpPr/>
          <p:nvPr/>
        </p:nvSpPr>
        <p:spPr>
          <a:xfrm>
            <a:off x="7369347" y="3719736"/>
            <a:ext cx="2987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Копилка от расходов: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 определенного % от суммы расходов по карте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 descr="https://im0-tub-ru.yandex.net/i?id=e387cfd5bf6221052d77fd003c172d83&amp;n=33&amp;w=320&amp;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6" y="2265379"/>
            <a:ext cx="1075086" cy="10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0-tub-ru.yandex.net/i?id=e387cfd5bf6221052d77fd003c172d83&amp;n=33&amp;w=320&amp;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36" y="2321116"/>
            <a:ext cx="1075086" cy="10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0-tub-ru.yandex.net/i?id=e387cfd5bf6221052d77fd003c172d83&amp;n=33&amp;w=320&amp;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536" y="2319917"/>
            <a:ext cx="1075086" cy="10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im0-tub-ru.yandex.net/i?id=2542bac324550e9eaf3c2a628bcf4e85&amp;n=33&amp;w=320&amp;h=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09" y="2611120"/>
            <a:ext cx="607495" cy="6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im0-tub-ru.yandex.net/i?id=ae158c5859ecc8050324597c57911f8b&amp;n=33&amp;w=320&amp;h=3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041" y="2664700"/>
            <a:ext cx="609320" cy="6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im0-tub-ru.yandex.net/i?id=5006ecad25784a1ed268aff78326af23&amp;n=33&amp;w=320&amp;h=3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01" y="2611120"/>
            <a:ext cx="525145" cy="5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C3743F7-1497-47F4-8A2F-7F4790313894}"/>
              </a:ext>
            </a:extLst>
          </p:cNvPr>
          <p:cNvSpPr/>
          <p:nvPr/>
        </p:nvSpPr>
        <p:spPr>
          <a:xfrm>
            <a:off x="399866" y="3712626"/>
            <a:ext cx="2771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Копилка на фиксированную сумму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определенную дату с определенной периодичностью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9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Частые ошибки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7" name="Shape 262"/>
          <p:cNvSpPr/>
          <p:nvPr/>
        </p:nvSpPr>
        <p:spPr>
          <a:xfrm>
            <a:off x="3799840" y="2665402"/>
            <a:ext cx="6415328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Постановки целей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Неверная оценка доходов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Отсутствие самодисциплины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Неверный выбор инструментов инвестирования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Отсутствие защиты от рисков (подушка безопасности, страхование)</a:t>
            </a:r>
          </a:p>
        </p:txBody>
      </p:sp>
      <p:pic>
        <p:nvPicPr>
          <p:cNvPr id="8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788" y="2750102"/>
            <a:ext cx="2756932" cy="2455505"/>
          </a:xfrm>
          <a:prstGeom prst="rect">
            <a:avLst/>
          </a:prstGeom>
          <a:ln w="12700">
            <a:miter lim="400000"/>
          </a:ln>
          <a:effectLst>
            <a:outerShdw blurRad="63500" dist="508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65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D4F-4257-D143-A13A-A9D056CF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КАПИТАЛА ПРИ СОСТАВЛЕНИИ ЛФП</a:t>
            </a:r>
          </a:p>
        </p:txBody>
      </p:sp>
    </p:spTree>
    <p:extLst>
      <p:ext uri="{BB962C8B-B14F-4D97-AF65-F5344CB8AC3E}">
        <p14:creationId xmlns:p14="http://schemas.microsoft.com/office/powerpoint/2010/main" val="299681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3" name="Shape 124"/>
          <p:cNvSpPr/>
          <p:nvPr/>
        </p:nvSpPr>
        <p:spPr>
          <a:xfrm>
            <a:off x="995677" y="6415064"/>
            <a:ext cx="3575557" cy="30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417" tIns="50417" rIns="50417" bIns="50417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323" dirty="0"/>
              <a:t>Фото / логотип компании/ ...</a:t>
            </a:r>
          </a:p>
        </p:txBody>
      </p:sp>
      <p:sp>
        <p:nvSpPr>
          <p:cNvPr id="24" name="Shape 125"/>
          <p:cNvSpPr/>
          <p:nvPr/>
        </p:nvSpPr>
        <p:spPr>
          <a:xfrm>
            <a:off x="4777804" y="2716934"/>
            <a:ext cx="5067235" cy="22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417" tIns="50417" rIns="50417" bIns="50417">
            <a:spAutoFit/>
          </a:bodyPr>
          <a:lstStyle/>
          <a:p>
            <a:pPr algn="just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323" dirty="0" err="1"/>
              <a:t>Самопрезентация</a:t>
            </a:r>
            <a:r>
              <a:rPr lang="ru-RU" sz="1323" dirty="0"/>
              <a:t>*</a:t>
            </a:r>
          </a:p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323" dirty="0"/>
          </a:p>
          <a:p>
            <a:pPr marL="315125" indent="-315125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323" dirty="0"/>
              <a:t>Компания, которую представляет, несколько слов о компании</a:t>
            </a:r>
          </a:p>
          <a:p>
            <a:pPr marL="315125" indent="-315125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323" dirty="0"/>
              <a:t>Опыт в качестве эксперта в финансовой сфере</a:t>
            </a:r>
          </a:p>
          <a:p>
            <a:pPr marL="315125" indent="-315125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323" dirty="0"/>
              <a:t>Достижения</a:t>
            </a:r>
          </a:p>
          <a:p>
            <a:pPr marL="315125" indent="-315125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323" dirty="0"/>
              <a:t>и прочее…</a:t>
            </a:r>
          </a:p>
        </p:txBody>
      </p:sp>
      <p:sp>
        <p:nvSpPr>
          <p:cNvPr id="25" name="Shape 126"/>
          <p:cNvSpPr>
            <a:spLocks noGrp="1"/>
          </p:cNvSpPr>
          <p:nvPr>
            <p:ph type="title"/>
          </p:nvPr>
        </p:nvSpPr>
        <p:spPr>
          <a:xfrm>
            <a:off x="4777805" y="1734411"/>
            <a:ext cx="4179878" cy="9453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  <a:ea typeface="+mj-ea"/>
                <a:cs typeface="+mj-cs"/>
              </a:rPr>
              <a:t>ФИО спикера</a:t>
            </a:r>
          </a:p>
        </p:txBody>
      </p:sp>
      <p:pic>
        <p:nvPicPr>
          <p:cNvPr id="26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3145" y="2224431"/>
            <a:ext cx="2626837" cy="363480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134"/>
          <p:cNvSpPr/>
          <p:nvPr/>
        </p:nvSpPr>
        <p:spPr>
          <a:xfrm>
            <a:off x="4772245" y="6129445"/>
            <a:ext cx="3357686" cy="97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417" tIns="50417" rIns="50417" bIns="50417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323" i="1" dirty="0"/>
              <a:t>Информация о спикере заполняется самим спикером в рамках подготовки к выступлению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Основы устойчивости бюджета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9" name="Shape 284"/>
          <p:cNvSpPr/>
          <p:nvPr/>
        </p:nvSpPr>
        <p:spPr>
          <a:xfrm>
            <a:off x="534433" y="1986784"/>
            <a:ext cx="9282452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Прежде, чем начинать накопления для реализации целей Важно предусмотреть все возможные события, которые могут повлиять на реализацию вашего плана. </a:t>
            </a:r>
          </a:p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Дополнительные факторы, которые могут обеспечить Вам стабильное финансовое положение:  </a:t>
            </a:r>
            <a:endParaRPr lang="ru-RU" sz="1400" b="1" dirty="0">
              <a:solidFill>
                <a:srgbClr val="FCB800"/>
              </a:solidFill>
            </a:endParaRPr>
          </a:p>
          <a:p>
            <a:pPr marL="2571686" lvl="5" indent="-285743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«Подушка финансовой безопасности»</a:t>
            </a:r>
          </a:p>
          <a:p>
            <a:pPr marL="2571686" lvl="5" indent="-285743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Защита от рисков </a:t>
            </a:r>
          </a:p>
        </p:txBody>
      </p:sp>
      <p:pic>
        <p:nvPicPr>
          <p:cNvPr id="10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097" y="4318285"/>
            <a:ext cx="2756303" cy="1945948"/>
          </a:xfrm>
          <a:prstGeom prst="rect">
            <a:avLst/>
          </a:prstGeom>
          <a:ln w="12700">
            <a:miter lim="400000"/>
          </a:ln>
          <a:effectLst>
            <a:outerShdw blurRad="63500" dist="508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2710" y="4333691"/>
            <a:ext cx="2655890" cy="1989354"/>
          </a:xfrm>
          <a:prstGeom prst="rect">
            <a:avLst/>
          </a:prstGeom>
          <a:ln w="12700">
            <a:miter lim="400000"/>
          </a:ln>
          <a:effectLst>
            <a:outerShdw blurRad="63500" dist="635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2" name="Shape 287"/>
          <p:cNvSpPr/>
          <p:nvPr/>
        </p:nvSpPr>
        <p:spPr>
          <a:xfrm>
            <a:off x="952097" y="6423741"/>
            <a:ext cx="298450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600" b="1" dirty="0"/>
              <a:t>«Подушка финансовой безопасности»</a:t>
            </a:r>
          </a:p>
        </p:txBody>
      </p:sp>
      <p:sp>
        <p:nvSpPr>
          <p:cNvPr id="13" name="Shape 288"/>
          <p:cNvSpPr/>
          <p:nvPr/>
        </p:nvSpPr>
        <p:spPr>
          <a:xfrm>
            <a:off x="6881779" y="6437559"/>
            <a:ext cx="253682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600" b="1" dirty="0"/>
              <a:t>Защита от рисков</a:t>
            </a:r>
          </a:p>
        </p:txBody>
      </p:sp>
    </p:spTree>
    <p:extLst>
      <p:ext uri="{BB962C8B-B14F-4D97-AF65-F5344CB8AC3E}">
        <p14:creationId xmlns:p14="http://schemas.microsoft.com/office/powerpoint/2010/main" val="2083400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Подушка безопасности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9" name="Shape 297"/>
          <p:cNvSpPr/>
          <p:nvPr/>
        </p:nvSpPr>
        <p:spPr>
          <a:xfrm>
            <a:off x="754488" y="2281451"/>
            <a:ext cx="8907672" cy="780787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600"/>
              <a:t>Защитит Вас в случае, если по какой-либо причине Ваш источник доходов прекратит приносить деньги (например, в случае увольнения).</a:t>
            </a:r>
          </a:p>
        </p:txBody>
      </p:sp>
      <p:pic>
        <p:nvPicPr>
          <p:cNvPr id="10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13186" y="3382157"/>
            <a:ext cx="2741186" cy="271025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299"/>
          <p:cNvSpPr/>
          <p:nvPr/>
        </p:nvSpPr>
        <p:spPr>
          <a:xfrm>
            <a:off x="3614841" y="3366692"/>
            <a:ext cx="6453718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/>
              <a:t>Минимальный ее размер составляет не меньше трехмесячной нормы ваших расходов, но вы можете, исходя из ваших жизненных условий, увеличить его до 6 или даже до 12-месячной суммы расходов вашей семьи.    </a:t>
            </a:r>
          </a:p>
        </p:txBody>
      </p:sp>
      <p:sp>
        <p:nvSpPr>
          <p:cNvPr id="12" name="Shape 300"/>
          <p:cNvSpPr/>
          <p:nvPr/>
        </p:nvSpPr>
        <p:spPr>
          <a:xfrm>
            <a:off x="3614840" y="4889684"/>
            <a:ext cx="6453719" cy="1431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38D4D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b="1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ПРИМЕР</a:t>
            </a:r>
            <a:endParaRPr lang="ru-RU" sz="1400" dirty="0"/>
          </a:p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«Расходы семьи составляют 30 000 рублей в месяц и 100 000 рублей в год. Таком образом, минимальный запас средств равен:</a:t>
            </a:r>
          </a:p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 3*(30 000 + 100 000/12)=1</a:t>
            </a:r>
            <a:r>
              <a:rPr lang="en-US" sz="1400"/>
              <a:t>15</a:t>
            </a:r>
            <a:r>
              <a:rPr lang="ru-RU" sz="1400"/>
              <a:t>.000 </a:t>
            </a:r>
            <a:r>
              <a:rPr lang="ru-RU" sz="1400" dirty="0"/>
              <a:t>руб. </a:t>
            </a:r>
          </a:p>
        </p:txBody>
      </p:sp>
    </p:spTree>
    <p:extLst>
      <p:ext uri="{BB962C8B-B14F-4D97-AF65-F5344CB8AC3E}">
        <p14:creationId xmlns:p14="http://schemas.microsoft.com/office/powerpoint/2010/main" val="40624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Как сформировать?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9" name="Shape 309"/>
          <p:cNvSpPr/>
          <p:nvPr/>
        </p:nvSpPr>
        <p:spPr>
          <a:xfrm>
            <a:off x="856384" y="2038166"/>
            <a:ext cx="9297822" cy="1150119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600" dirty="0"/>
              <a:t>Самый простой способ -  откладывать 10% от дохода – такая сумма не доставит дискомфорта, но быстрее прийти к своей цели поможет эффективное управление бюджетом и экономия. Старайтесь тратить меньше, чем зарабатываете.</a:t>
            </a:r>
          </a:p>
        </p:txBody>
      </p:sp>
      <p:sp>
        <p:nvSpPr>
          <p:cNvPr id="10" name="Shape 310"/>
          <p:cNvSpPr/>
          <p:nvPr/>
        </p:nvSpPr>
        <p:spPr>
          <a:xfrm>
            <a:off x="795423" y="3326904"/>
            <a:ext cx="4650337" cy="369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b="1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Сократить расходы: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Транспорт: покупка проездных, оптимизация маршрутов.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Интернет, мобильная связь: поиск оптимальных тарифов, бесплатные приложения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Питание: замещение дорогих продуктов сходными по качеству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Одежда, обувь: покупка в конце сезона со скидками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Отдых, развлечения: поездки в «не сезон», бесплатные программы развлечений</a:t>
            </a:r>
          </a:p>
        </p:txBody>
      </p:sp>
      <p:sp>
        <p:nvSpPr>
          <p:cNvPr id="11" name="Shape 311"/>
          <p:cNvSpPr/>
          <p:nvPr/>
        </p:nvSpPr>
        <p:spPr>
          <a:xfrm>
            <a:off x="6024879" y="3326904"/>
            <a:ext cx="4129327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b="1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Увеличить доходы: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Получение прибавки к зарплате, повышение квалификации и переход на более высокооплачиваемую работу.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Дополнительная подработка: можно использовать свои увлечения, чтобы создать новый источник дохода.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Продажа ненужных вещей: одежда, мебель, техника, детские вещи</a:t>
            </a:r>
          </a:p>
        </p:txBody>
      </p:sp>
    </p:spTree>
    <p:extLst>
      <p:ext uri="{BB962C8B-B14F-4D97-AF65-F5344CB8AC3E}">
        <p14:creationId xmlns:p14="http://schemas.microsoft.com/office/powerpoint/2010/main" val="656983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Где хранить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9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782" y="2151820"/>
            <a:ext cx="1340004" cy="13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321"/>
          <p:cNvSpPr/>
          <p:nvPr/>
        </p:nvSpPr>
        <p:spPr>
          <a:xfrm>
            <a:off x="2612858" y="2171473"/>
            <a:ext cx="7191541" cy="15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Храните ее на </a:t>
            </a:r>
            <a:r>
              <a:rPr lang="ru-RU" sz="1600" b="1" dirty="0"/>
              <a:t>депозите</a:t>
            </a:r>
            <a:r>
              <a:rPr lang="ru-RU" sz="1600" dirty="0"/>
              <a:t> и при открытии вклада помните: банк должен быть участником системы страхования вкладов АСВ. Тогда, в случае проблем, по застрахованному вкладу вы сможете вернуть до 1 400 000 рублей.</a:t>
            </a:r>
          </a:p>
        </p:txBody>
      </p:sp>
      <p:sp>
        <p:nvSpPr>
          <p:cNvPr id="11" name="Shape 322"/>
          <p:cNvSpPr/>
          <p:nvPr/>
        </p:nvSpPr>
        <p:spPr>
          <a:xfrm>
            <a:off x="920610" y="3894997"/>
            <a:ext cx="9026030" cy="97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200" dirty="0"/>
          </a:p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Страхованию подлежат все денежные средства физических лиц, </a:t>
            </a:r>
          </a:p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размещенные в банке-участнике ССВ кроме:</a:t>
            </a:r>
          </a:p>
        </p:txBody>
      </p:sp>
      <p:sp>
        <p:nvSpPr>
          <p:cNvPr id="12" name="Shape 323"/>
          <p:cNvSpPr/>
          <p:nvPr/>
        </p:nvSpPr>
        <p:spPr>
          <a:xfrm>
            <a:off x="920611" y="4718049"/>
            <a:ext cx="9026029" cy="2310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Вкладов на предъявителя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Средств, переданных банкам в доверительное управление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Вкладов в зарубежных филиалах российских банков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Электронных денежных средств (предназначенных для расчетов только с использованием электронных средств платежа без открытия банковского счета)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Средств на счетах Индивидуальных Предпринимателей, адвокатов и нотариусов, если счета открыты в связи с профессиональной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345868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При выборе депозита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10" name="Shape 332"/>
          <p:cNvSpPr/>
          <p:nvPr/>
        </p:nvSpPr>
        <p:spPr>
          <a:xfrm>
            <a:off x="781051" y="2257006"/>
            <a:ext cx="9175749" cy="69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нужно накопить средства, то выбирайте депозит с возможностью пополнения, а частичное снятие без потери процентов позволит изъять деньги в случае форс-мажора. </a:t>
            </a:r>
          </a:p>
        </p:txBody>
      </p:sp>
      <p:pic>
        <p:nvPicPr>
          <p:cNvPr id="11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051" y="3439367"/>
            <a:ext cx="1848674" cy="276839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334"/>
          <p:cNvSpPr/>
          <p:nvPr/>
        </p:nvSpPr>
        <p:spPr>
          <a:xfrm>
            <a:off x="2924176" y="3266646"/>
            <a:ext cx="7032624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Обратите внимание на:</a:t>
            </a:r>
            <a:endParaRPr lang="ru-RU" sz="1400" dirty="0">
              <a:solidFill>
                <a:srgbClr val="4D4D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Валюту вклада. Если предполагается расходовать средства в рублях, то и депозит стоит открывать рублевый. Если же накопления предназначены для отпуска в Европе, то можно открыть депозит в евро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депозита и процентная ставка по нему.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пополнения вклада. Как правило, вклады с возможностью пополнения менее доходны, чем без нее.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частичного снятия средств без потери процентов.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или отсутствие автоматической пролонгации.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Периодичность начисления и капитализацию процентов. </a:t>
            </a:r>
          </a:p>
        </p:txBody>
      </p:sp>
    </p:spTree>
    <p:extLst>
      <p:ext uri="{BB962C8B-B14F-4D97-AF65-F5344CB8AC3E}">
        <p14:creationId xmlns:p14="http://schemas.microsoft.com/office/powerpoint/2010/main" val="393571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Выгодная капитализация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8" name="Shape 343"/>
          <p:cNvSpPr/>
          <p:nvPr/>
        </p:nvSpPr>
        <p:spPr>
          <a:xfrm>
            <a:off x="813384" y="2000582"/>
            <a:ext cx="9229088" cy="101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/>
              <a:t>Сколько необходимо откладывать в месяц, чтобы сформировать подушку безопасности в размере 120 000 в течение 1 года? Ответ прост: 120 000  рублей делим на 12 месяцев и получаем 10 000 руб./мес. А если на остаток начисляются ежемесячно проценты? </a:t>
            </a:r>
          </a:p>
        </p:txBody>
      </p:sp>
      <p:sp>
        <p:nvSpPr>
          <p:cNvPr id="9" name="Shape 344"/>
          <p:cNvSpPr/>
          <p:nvPr/>
        </p:nvSpPr>
        <p:spPr>
          <a:xfrm>
            <a:off x="874842" y="3146841"/>
            <a:ext cx="9229092" cy="694738"/>
          </a:xfrm>
          <a:prstGeom prst="rect">
            <a:avLst/>
          </a:prstGeom>
          <a:ln w="12700">
            <a:solidFill>
              <a:srgbClr val="0EBACE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/>
              <a:t>Ключевое отличие принципа простых и сложных процентов в том, что при простом проценте доход приносит только первоначальная сумма , а при сложном – начальная сумма и ранее полученные проценты</a:t>
            </a:r>
          </a:p>
        </p:txBody>
      </p:sp>
      <p:sp>
        <p:nvSpPr>
          <p:cNvPr id="13" name="Shape 345"/>
          <p:cNvSpPr/>
          <p:nvPr/>
        </p:nvSpPr>
        <p:spPr>
          <a:xfrm>
            <a:off x="908499" y="3915957"/>
            <a:ext cx="2214334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400" dirty="0" err="1"/>
              <a:t>Простые</a:t>
            </a:r>
            <a:r>
              <a:rPr sz="1400" dirty="0"/>
              <a:t> </a:t>
            </a:r>
            <a:r>
              <a:rPr sz="1400" dirty="0" err="1"/>
              <a:t>проценты</a:t>
            </a:r>
            <a:r>
              <a:rPr sz="1400" dirty="0"/>
              <a:t>:</a:t>
            </a:r>
          </a:p>
        </p:txBody>
      </p:sp>
      <p:pic>
        <p:nvPicPr>
          <p:cNvPr id="15" name="image18.png" descr="простые % формула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499" y="4285286"/>
            <a:ext cx="2456794" cy="4998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347"/>
          <p:cNvSpPr/>
          <p:nvPr/>
        </p:nvSpPr>
        <p:spPr>
          <a:xfrm>
            <a:off x="6281306" y="3882328"/>
            <a:ext cx="2419780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400"/>
              <a:t>Сложные проценты:</a:t>
            </a:r>
          </a:p>
        </p:txBody>
      </p:sp>
      <p:pic>
        <p:nvPicPr>
          <p:cNvPr id="17" name="image19.png" descr="2016-10-10_18-01-5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66777" y="4285286"/>
            <a:ext cx="3110561" cy="56708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349"/>
          <p:cNvSpPr/>
          <p:nvPr/>
        </p:nvSpPr>
        <p:spPr>
          <a:xfrm>
            <a:off x="819150" y="4740377"/>
            <a:ext cx="9340476" cy="1993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/>
              <a:t>P – сумма привлеченных в депозит денежных средств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/>
              <a:t>S - сумма банковского вклада (депозита) с процентами,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/>
              <a:t>КД – количество дней начисления процентов по привлеченному вкладу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 err="1"/>
              <a:t>КДвП</a:t>
            </a:r>
            <a:r>
              <a:rPr lang="ru-RU" sz="1200" dirty="0"/>
              <a:t> – количество дней в одном периоде, по окончании которого происходит начисление процентов и капитализация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/>
              <a:t>КП – количество таких периодов в течение срока вклада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/>
              <a:t>К – количество дней в календарному году (365 или 366)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/>
              <a:t>ПС – годовая процентная ставка</a:t>
            </a:r>
          </a:p>
        </p:txBody>
      </p:sp>
    </p:spTree>
    <p:extLst>
      <p:ext uri="{BB962C8B-B14F-4D97-AF65-F5344CB8AC3E}">
        <p14:creationId xmlns:p14="http://schemas.microsoft.com/office/powerpoint/2010/main" val="420459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100 000 под 10% годовых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12" name="Shape 351"/>
          <p:cNvSpPr/>
          <p:nvPr/>
        </p:nvSpPr>
        <p:spPr>
          <a:xfrm>
            <a:off x="690880" y="1983213"/>
            <a:ext cx="5252720" cy="115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600" dirty="0"/>
              <a:t>Какое преимущество дает принцип сложных процентов, если вкладывать 100  000 рублей под 10% годовых в течение последующих 20 лет.</a:t>
            </a:r>
          </a:p>
        </p:txBody>
      </p:sp>
      <p:pic>
        <p:nvPicPr>
          <p:cNvPr id="19" name="image20.png" descr="Графи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5040" y="3524049"/>
            <a:ext cx="3718560" cy="3682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21.png" descr="2016-10-10_18-32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65768" y="1497542"/>
            <a:ext cx="2867512" cy="58909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0663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Как выбрать Банк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362"/>
          <p:cNvSpPr/>
          <p:nvPr/>
        </p:nvSpPr>
        <p:spPr>
          <a:xfrm>
            <a:off x="830379" y="4720238"/>
            <a:ext cx="6751724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/>
              <a:t>Сайты рейтингов, ранжирующих банки по различным публичным показателям.</a:t>
            </a:r>
          </a:p>
        </p:txBody>
      </p:sp>
      <p:sp>
        <p:nvSpPr>
          <p:cNvPr id="6" name="Shape 363"/>
          <p:cNvSpPr/>
          <p:nvPr/>
        </p:nvSpPr>
        <p:spPr>
          <a:xfrm>
            <a:off x="534432" y="2108454"/>
            <a:ext cx="9210444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Узнайте рейтинг банка, присвоенный ему одним из рейтинговых агентств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Проанализируйте различные показатели работы банка на основании его официальной отчетности (</a:t>
            </a:r>
            <a:r>
              <a:rPr lang="ru-RU"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http://www.cbr.ru</a:t>
            </a:r>
            <a:r>
              <a:rPr lang="ru-RU" sz="1400" dirty="0"/>
              <a:t>): обороты, учредители, соотношение собственных и заемных средств и другие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Обратите внимание на удобство и скорость обслуживания, количество банкоматов, интернет-банк и прочее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Почитайте отзывы  </a:t>
            </a:r>
          </a:p>
        </p:txBody>
      </p:sp>
      <p:sp>
        <p:nvSpPr>
          <p:cNvPr id="8" name="Shape 366"/>
          <p:cNvSpPr/>
          <p:nvPr/>
        </p:nvSpPr>
        <p:spPr>
          <a:xfrm>
            <a:off x="830379" y="5171144"/>
            <a:ext cx="4776009" cy="1415768"/>
          </a:xfrm>
          <a:prstGeom prst="rect">
            <a:avLst/>
          </a:prstGeom>
          <a:ln w="12700">
            <a:solidFill>
              <a:srgbClr val="0EBACE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EBACE"/>
              </a:buClr>
              <a:buSzPct val="100000"/>
              <a:buFont typeface="Wingdings" panose="05000000000000000000" pitchFamily="2" charset="2"/>
              <a:buChar char="§"/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hlinkClick r:id="rId4"/>
              </a:rPr>
              <a:t> http://www.sravni.ru/banki/rating/</a:t>
            </a:r>
            <a:endParaRPr sz="1400" dirty="0">
              <a:solidFill>
                <a:srgbClr val="4D4D4C"/>
              </a:solidFill>
              <a:uFill>
                <a:solidFill>
                  <a:srgbClr val="0563C1"/>
                </a:solidFill>
              </a:uFill>
            </a:endParaRPr>
          </a:p>
          <a:p>
            <a:pPr marL="285750" indent="-285750">
              <a:spcBef>
                <a:spcPts val="1200"/>
              </a:spcBef>
              <a:buClr>
                <a:srgbClr val="0EBACE"/>
              </a:buClr>
              <a:buSzPct val="100000"/>
              <a:buFont typeface="Wingdings" panose="05000000000000000000" pitchFamily="2" charset="2"/>
              <a:buChar char="§"/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hlinkClick r:id="rId5"/>
              </a:rPr>
              <a:t> http://www.banki.ru/banks/ratings/</a:t>
            </a:r>
            <a:endParaRPr sz="1400" dirty="0">
              <a:solidFill>
                <a:srgbClr val="4D4D4C"/>
              </a:solidFill>
              <a:uFill>
                <a:solidFill>
                  <a:srgbClr val="0563C1"/>
                </a:solidFill>
              </a:uFill>
            </a:endParaRPr>
          </a:p>
          <a:p>
            <a:pPr marL="285750" indent="-285750">
              <a:spcBef>
                <a:spcPts val="1200"/>
              </a:spcBef>
              <a:buClr>
                <a:srgbClr val="0EBACE"/>
              </a:buClr>
              <a:buSzPct val="100000"/>
              <a:buFont typeface="Wingdings" panose="05000000000000000000" pitchFamily="2" charset="2"/>
              <a:buChar char="§"/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hlinkClick r:id="rId6"/>
              </a:rPr>
              <a:t> http://bankir.ru/rating/</a:t>
            </a:r>
            <a:endParaRPr sz="1400" dirty="0">
              <a:solidFill>
                <a:srgbClr val="4D4D4C"/>
              </a:solidFill>
              <a:uFill>
                <a:solidFill>
                  <a:srgbClr val="0563C1"/>
                </a:solidFill>
              </a:uFill>
            </a:endParaRPr>
          </a:p>
          <a:p>
            <a:pPr marL="285750" indent="-285750">
              <a:spcBef>
                <a:spcPts val="1200"/>
              </a:spcBef>
              <a:buClr>
                <a:srgbClr val="0EBACE"/>
              </a:buClr>
              <a:buSzPct val="100000"/>
              <a:buFont typeface="Wingdings" panose="05000000000000000000" pitchFamily="2" charset="2"/>
              <a:buChar char="§"/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hlinkClick r:id="rId7"/>
              </a:rPr>
              <a:t> http://raexpert.ru/ratings/bankcredit/</a:t>
            </a:r>
          </a:p>
        </p:txBody>
      </p:sp>
    </p:spTree>
    <p:extLst>
      <p:ext uri="{BB962C8B-B14F-4D97-AF65-F5344CB8AC3E}">
        <p14:creationId xmlns:p14="http://schemas.microsoft.com/office/powerpoint/2010/main" val="3352140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Открыть вклад онлайн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6" name="Shape 363"/>
          <p:cNvSpPr/>
          <p:nvPr/>
        </p:nvSpPr>
        <p:spPr>
          <a:xfrm>
            <a:off x="402352" y="2108454"/>
            <a:ext cx="9210444" cy="429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Clr>
                <a:srgbClr val="0EBACE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ym typeface="Tahoma"/>
              </a:rPr>
              <a:t>Преимущества: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из любой точки мира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экономия времени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возможность самостоятельно управлять финансами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клиент видит любые манипуляции с деньгами, может контролировать процесс накопления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>
              <a:sym typeface="Tahoma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>
              <a:sym typeface="Tahoma"/>
            </a:endParaRPr>
          </a:p>
          <a:p>
            <a:pPr algn="just">
              <a:lnSpc>
                <a:spcPct val="150000"/>
              </a:lnSpc>
              <a:buClr>
                <a:srgbClr val="0EBACE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Чтобы открыть счет, необходимо уже являться клиентом банка и иметь пароль от личного кабинета. Банки не допустят </a:t>
            </a: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rPr>
              <a:t>перевод с «чужого» счета.</a:t>
            </a:r>
          </a:p>
          <a:p>
            <a:pPr algn="just">
              <a:lnSpc>
                <a:spcPct val="150000"/>
              </a:lnSpc>
              <a:buClr>
                <a:srgbClr val="0EBACE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rPr>
              <a:t>Банки используют электронно-цифровую подпись: если договор подписан с ее помощью, то считается, что он заключен с соблюдением формы. </a:t>
            </a:r>
          </a:p>
          <a:p>
            <a:pPr algn="just">
              <a:lnSpc>
                <a:spcPct val="150000"/>
              </a:lnSpc>
              <a:buClr>
                <a:srgbClr val="0EBACE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rPr>
              <a:t>К тому же клиент, после того как оформил депозит через Интернет, может при первом удобном случае зайти в офис и получить бумажный вариант договора о размещении денежных средств.</a:t>
            </a:r>
            <a:endParaRPr lang="ru-RU" sz="1400" dirty="0">
              <a:solidFill>
                <a:srgbClr val="4D4D4C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65152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Страхование – защита от рисков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380"/>
          <p:cNvSpPr/>
          <p:nvPr/>
        </p:nvSpPr>
        <p:spPr>
          <a:xfrm>
            <a:off x="592334" y="1974850"/>
            <a:ext cx="9503970" cy="1888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Каждый из нас хотел бы избежать различных неблагоприятных событий, но предвидеть их возникновение не в наших силах. Зато можно снизить влияние подобных событий на нашу жизнь, то есть защититься от различных рисков возникновения непредвиденных ситуаций, влекущих за собой финансовые потери.</a:t>
            </a:r>
          </a:p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Для защиты от рисков существуют различные механизмы финансовой защиты:</a:t>
            </a:r>
          </a:p>
        </p:txBody>
      </p:sp>
      <p:graphicFrame>
        <p:nvGraphicFramePr>
          <p:cNvPr id="6" name="Table 381"/>
          <p:cNvGraphicFramePr/>
          <p:nvPr>
            <p:extLst>
              <p:ext uri="{D42A27DB-BD31-4B8C-83A1-F6EECF244321}">
                <p14:modId xmlns:p14="http://schemas.microsoft.com/office/powerpoint/2010/main" val="1104703182"/>
              </p:ext>
            </p:extLst>
          </p:nvPr>
        </p:nvGraphicFramePr>
        <p:xfrm>
          <a:off x="534432" y="4222791"/>
          <a:ext cx="9434118" cy="2366120"/>
        </p:xfrm>
        <a:graphic>
          <a:graphicData uri="http://schemas.openxmlformats.org/drawingml/2006/table">
            <a:tbl>
              <a:tblPr firstRow="1"/>
              <a:tblGrid>
                <a:gridCol w="471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7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НЕБЛАГОПРИЯТНЫЕ СОБЫТИЯ (РИСКИ)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СТРАХОВАЯ ЗАЩИТА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Смерть кормильца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Накопительное / рисковое страхование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Потеря трудоспособности временная или частичная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Страхование от несчастных случаев, «финансовая подушка безопасности»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Порча или утеря имущества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Имущественное страхование (КИС, КАСКО)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Гражданская ответственность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2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Страхование гражданской ответственности (ОСАГО, ДСАГО)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1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Недостаток финансовых ресурсов, риск пережить накопления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2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Накопительное </a:t>
                      </a:r>
                      <a:r>
                        <a:rPr lang="ru-RU" sz="1200" noProof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стразование</a:t>
                      </a:r>
                      <a:r>
                        <a:rPr lang="ru-RU" sz="12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жизни, резервный фонд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13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6" name="Shape 138"/>
          <p:cNvSpPr>
            <a:spLocks noGrp="1"/>
          </p:cNvSpPr>
          <p:nvPr>
            <p:ph type="title"/>
          </p:nvPr>
        </p:nvSpPr>
        <p:spPr>
          <a:xfrm>
            <a:off x="628650" y="1565745"/>
            <a:ext cx="8980527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  <a:ea typeface="+mj-ea"/>
                <a:cs typeface="+mj-cs"/>
              </a:rPr>
              <a:t>Финансовая грамотность</a:t>
            </a:r>
          </a:p>
        </p:txBody>
      </p:sp>
      <p:sp>
        <p:nvSpPr>
          <p:cNvPr id="7" name="Shape 144"/>
          <p:cNvSpPr/>
          <p:nvPr/>
        </p:nvSpPr>
        <p:spPr>
          <a:xfrm>
            <a:off x="723612" y="2354576"/>
            <a:ext cx="9314467" cy="4616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финансов затрагивают все сферы жизни современного человека, а  финансовая грамотность стала необходимым жизненным навыком, как умение читать и писать.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 грамотный человек подсчитывает свои расходы и доходы, ведёт семейный или личный бюджет, не влезает в излишние долги, имеет финансовую «подушку безопасности». Финансовая грамотность дает возможность управлять своим финансовым благополучием, строить долгосрочные планы и добиваться успеха.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 «Содействие повышению уровня финансовой грамотности населения и развитию финансового образования в Российской Федерации» реализуется Министерством финансов Российской Федерации совместно с Всемирным банком.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-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финансам. </a:t>
            </a:r>
          </a:p>
        </p:txBody>
      </p:sp>
    </p:spTree>
    <p:extLst>
      <p:ext uri="{BB962C8B-B14F-4D97-AF65-F5344CB8AC3E}">
        <p14:creationId xmlns:p14="http://schemas.microsoft.com/office/powerpoint/2010/main" val="977986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Безопасность источника дохода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390"/>
          <p:cNvSpPr/>
          <p:nvPr/>
        </p:nvSpPr>
        <p:spPr>
          <a:xfrm>
            <a:off x="632335" y="2052778"/>
            <a:ext cx="9521871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 первую очередь, важно создать «зонтик» над тем, что приносит основной доход. Если это заработная плата, </a:t>
            </a:r>
            <a:r>
              <a:rPr lang="ru-RU" sz="1400" dirty="0">
                <a:solidFill>
                  <a:srgbClr val="4D4D4C"/>
                </a:solidFill>
              </a:rPr>
              <a:t>следовательно</a:t>
            </a:r>
            <a:r>
              <a:rPr lang="ru-RU" sz="1400" dirty="0"/>
              <a:t>, уход из жизни или потеря трудоспособности основного кормильца может привести к финансовой катастрофе.</a:t>
            </a:r>
          </a:p>
        </p:txBody>
      </p:sp>
      <p:pic>
        <p:nvPicPr>
          <p:cNvPr id="6" name="image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680" y="4121150"/>
            <a:ext cx="540007" cy="5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392"/>
          <p:cNvSpPr/>
          <p:nvPr/>
        </p:nvSpPr>
        <p:spPr>
          <a:xfrm>
            <a:off x="1436374" y="3192532"/>
            <a:ext cx="8717832" cy="3000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Наличие семьи (муж/жена, дети), будущее которых хотелось бы обезопасить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Человек является единственным (или основным) источником дохода для своей семьи </a:t>
            </a:r>
            <a:endParaRPr lang="ru-RU" sz="1400" dirty="0">
              <a:solidFill>
                <a:srgbClr val="4D4D4C"/>
              </a:solidFill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Трудовая занятость на </a:t>
            </a:r>
            <a:r>
              <a:rPr lang="ru-RU" sz="1400" dirty="0" err="1"/>
              <a:t>травмоопасном</a:t>
            </a:r>
            <a:r>
              <a:rPr lang="ru-RU" sz="1400" dirty="0"/>
              <a:t> производстве, работа так или иначе связана с риском для жизни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Частые с поездки за рулем, управление или перемещение на личном автомобиле </a:t>
            </a:r>
            <a:endParaRPr lang="ru-RU" sz="1400" dirty="0">
              <a:solidFill>
                <a:srgbClr val="4D4D4C"/>
              </a:solidFill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Увлечение экстремальными видами спорта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Отсутствие резервных накоплений, позволяющих обеспечить финансами на 3–6 месяцев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Отсутствие финансовой поддержки (родители, родственники, близкие друзья) в случае непредвиденных неприятных обстоятельств. </a:t>
            </a:r>
          </a:p>
        </p:txBody>
      </p:sp>
      <p:sp>
        <p:nvSpPr>
          <p:cNvPr id="8" name="Shape 393"/>
          <p:cNvSpPr/>
          <p:nvPr/>
        </p:nvSpPr>
        <p:spPr>
          <a:xfrm>
            <a:off x="632335" y="6220221"/>
            <a:ext cx="9418494" cy="69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/>
              <a:t>Если присутствует ответ «да» хотя бы на один из этих вопросов, то стоит задуматься о приобретении полиса страхования жизни.</a:t>
            </a:r>
          </a:p>
        </p:txBody>
      </p:sp>
    </p:spTree>
    <p:extLst>
      <p:ext uri="{BB962C8B-B14F-4D97-AF65-F5344CB8AC3E}">
        <p14:creationId xmlns:p14="http://schemas.microsoft.com/office/powerpoint/2010/main" val="4244619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Страхование жизни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image23.png" descr="Страхование жизни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425" y="2021564"/>
            <a:ext cx="9185114" cy="48567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6054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Принцип работы страхования жизни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image24.png" descr="принцип работы страхования жизни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21002"/>
          <a:stretch/>
        </p:blipFill>
        <p:spPr>
          <a:xfrm>
            <a:off x="757096" y="2092960"/>
            <a:ext cx="8953110" cy="38168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413"/>
          <p:cNvGrpSpPr/>
          <p:nvPr/>
        </p:nvGrpSpPr>
        <p:grpSpPr>
          <a:xfrm>
            <a:off x="757095" y="6118135"/>
            <a:ext cx="8691146" cy="694738"/>
            <a:chOff x="-1" y="-1"/>
            <a:chExt cx="7301909" cy="694736"/>
          </a:xfrm>
        </p:grpSpPr>
        <p:sp>
          <p:nvSpPr>
            <p:cNvPr id="7" name="Shape 411"/>
            <p:cNvSpPr/>
            <p:nvPr/>
          </p:nvSpPr>
          <p:spPr>
            <a:xfrm>
              <a:off x="-1" y="-1"/>
              <a:ext cx="7301909" cy="679629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Shape 412"/>
            <p:cNvSpPr/>
            <p:nvPr/>
          </p:nvSpPr>
          <p:spPr>
            <a:xfrm>
              <a:off x="-1" y="-1"/>
              <a:ext cx="7301909" cy="694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результате страхового случая компания сделает выплату, которую можно направить на лечение и восстановление здоровья. В случае необратимых обстоятельств финансово поддержит семью.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649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Накопительное страхование жизни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428" y="2575047"/>
            <a:ext cx="3110914" cy="310719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23"/>
          <p:cNvSpPr/>
          <p:nvPr/>
        </p:nvSpPr>
        <p:spPr>
          <a:xfrm>
            <a:off x="4153231" y="2430014"/>
            <a:ext cx="5701969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Длительный срок защиты - от 5 лет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Выплаты сразу после признания случая страховым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При несчастном случае выплата производится из средств страховой компании. Основной капитал накоплений не расходуется.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 случае ухода из жизни застрахованного семье выплачивается полная сумма по договору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Выгодоприобретатель назначается застрахованным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Выплаты расходуются по усмотрению клиента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Дисциплина в накоплении и в защите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Надежный инструмент: страхование жизни находится под жестким контролем государства! </a:t>
            </a:r>
          </a:p>
        </p:txBody>
      </p:sp>
    </p:spTree>
    <p:extLst>
      <p:ext uri="{BB962C8B-B14F-4D97-AF65-F5344CB8AC3E}">
        <p14:creationId xmlns:p14="http://schemas.microsoft.com/office/powerpoint/2010/main" val="935000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История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0" y="2257006"/>
            <a:ext cx="2945184" cy="2246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33"/>
          <p:cNvSpPr/>
          <p:nvPr/>
        </p:nvSpPr>
        <p:spPr>
          <a:xfrm>
            <a:off x="3648072" y="2257005"/>
            <a:ext cx="6506133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Год назад моего близкого друга сбила машина. Своих сбережений другу не хватило, на три месяца он практически лишился доходов, и я одолжил ему приличную сумму. </a:t>
            </a:r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История произвела на меня впечатление – перспектива оказаться беспомощным просителем в результате серьезной травмы не радовала. </a:t>
            </a:r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Поскольку на родительскую поддержку мне рассчитывать не приходилось, то я решил застраховаться от несчастного случая. За полис сроком на один год заплатил </a:t>
            </a:r>
            <a:r>
              <a:rPr lang="ru-RU" sz="1400" b="1" dirty="0"/>
              <a:t>10 тыс. рублей</a:t>
            </a:r>
            <a:r>
              <a:rPr lang="ru-RU" sz="1400" dirty="0"/>
              <a:t>. </a:t>
            </a:r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Страховка гарантировала приличное возмещение при различных несчастных случаях. Например, максимальный размер возмещения (страховая сумма) при получении травмы, которая не повлекла за собой инвалидности, по моей страховке составлял 500 тыс. рублей. </a:t>
            </a:r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Через три месяца после приобретения страховки я поскользнулся во время гололеда и сломал себе ключицу и три ребра. Выплата составила </a:t>
            </a:r>
            <a:r>
              <a:rPr lang="ru-RU" sz="1400" b="1" dirty="0"/>
              <a:t>112,5 тыс. рублей </a:t>
            </a:r>
            <a:r>
              <a:rPr lang="ru-RU" sz="1400" dirty="0"/>
              <a:t>(15% от страховой суммы). Эти деньги скомпенсировали мне временную потерю трудоспособности. </a:t>
            </a:r>
          </a:p>
        </p:txBody>
      </p:sp>
    </p:spTree>
    <p:extLst>
      <p:ext uri="{BB962C8B-B14F-4D97-AF65-F5344CB8AC3E}">
        <p14:creationId xmlns:p14="http://schemas.microsoft.com/office/powerpoint/2010/main" val="4292460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Пенсионное страхование жизни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9716" y="3874418"/>
            <a:ext cx="2952751" cy="217697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43"/>
          <p:cNvSpPr/>
          <p:nvPr/>
        </p:nvSpPr>
        <p:spPr>
          <a:xfrm>
            <a:off x="722282" y="2400193"/>
            <a:ext cx="9336118" cy="69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сам планомерно создает для себя капитал к «золотому возрасту», при этом его жизнь и здоровье застрахованы!</a:t>
            </a:r>
          </a:p>
        </p:txBody>
      </p:sp>
      <p:sp>
        <p:nvSpPr>
          <p:cNvPr id="7" name="Shape 444"/>
          <p:cNvSpPr/>
          <p:nvPr/>
        </p:nvSpPr>
        <p:spPr>
          <a:xfrm>
            <a:off x="4317350" y="3566077"/>
            <a:ext cx="5741050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456" indent="-2000199"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b="1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Преимущества полиса:</a:t>
            </a:r>
          </a:p>
          <a:p>
            <a:pPr marL="285742" indent="-285742"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Избежать финансовой зависимости от родственников, детей, государства при выходе на пенсию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себе гарантированную пенсию раньше пенсионного возраста</a:t>
            </a:r>
            <a:endParaRPr lang="ru-RU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Финансовый резерв при проблемах со здоровьем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дополнительного дохода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Уверенность в сохранности капитала</a:t>
            </a:r>
          </a:p>
        </p:txBody>
      </p:sp>
    </p:spTree>
    <p:extLst>
      <p:ext uri="{BB962C8B-B14F-4D97-AF65-F5344CB8AC3E}">
        <p14:creationId xmlns:p14="http://schemas.microsoft.com/office/powerpoint/2010/main" val="1518085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Пенсионное страхование жизни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image28.png" descr="пенс страх жизни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18446" r="-129" b="-89"/>
          <a:stretch/>
        </p:blipFill>
        <p:spPr>
          <a:xfrm>
            <a:off x="320872" y="2187890"/>
            <a:ext cx="9127927" cy="482251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4"/>
          <p:cNvSpPr/>
          <p:nvPr/>
        </p:nvSpPr>
        <p:spPr>
          <a:xfrm>
            <a:off x="8535943" y="6336769"/>
            <a:ext cx="756204" cy="50905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b">
            <a:noAutofit/>
          </a:bodyPr>
          <a:lstStyle/>
          <a:p>
            <a:pPr>
              <a:defRPr sz="1200">
                <a:solidFill>
                  <a:srgbClr val="797979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15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Инвестиционное страхование жизни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image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425" y="2257006"/>
            <a:ext cx="8591175" cy="933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425" y="3472616"/>
            <a:ext cx="4243388" cy="3084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05449" y="3472616"/>
            <a:ext cx="3309672" cy="2030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6686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Страхование имущества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476"/>
          <p:cNvSpPr/>
          <p:nvPr/>
        </p:nvSpPr>
        <p:spPr>
          <a:xfrm>
            <a:off x="760384" y="2166079"/>
            <a:ext cx="9135456" cy="101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Каждая семья мечтает о собственной квартире/доме, даче, машине. Страхование имущества - это надежный и экономичный способ уберечь себя и своих близких от риска лишиться того, что создавалось долгие годы.</a:t>
            </a:r>
          </a:p>
        </p:txBody>
      </p:sp>
      <p:sp>
        <p:nvSpPr>
          <p:cNvPr id="6" name="Shape 477"/>
          <p:cNvSpPr/>
          <p:nvPr/>
        </p:nvSpPr>
        <p:spPr>
          <a:xfrm>
            <a:off x="821345" y="3384869"/>
            <a:ext cx="9393823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456" indent="-2000199"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Какое имущество необходимо застраховать в первую очередь: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Потеря которого не может быть восполнена или его восстановление требует очень больших финансовых затрат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которому формируется основная часть семейного бюджета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продажей которого связано осуществление других важных целей семьи.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Объектом страхования может быть как движимое, так и недвижимое имущество.</a:t>
            </a:r>
          </a:p>
        </p:txBody>
      </p:sp>
      <p:pic>
        <p:nvPicPr>
          <p:cNvPr id="7" name="image32.png" descr="ОБЪЕКТЫ СТРАХОВАНИЯ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3494" y="5705300"/>
            <a:ext cx="6413018" cy="14023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5873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39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Что делать?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image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432" y="2803778"/>
            <a:ext cx="3567875" cy="236708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88"/>
          <p:cNvSpPr/>
          <p:nvPr/>
        </p:nvSpPr>
        <p:spPr>
          <a:xfrm>
            <a:off x="4613197" y="2697484"/>
            <a:ext cx="5541009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CAF90"/>
                </a:solidFill>
              </a:rPr>
              <a:t>Во-первых</a:t>
            </a:r>
            <a:r>
              <a:rPr lang="ru-RU" sz="1400" b="0" dirty="0">
                <a:solidFill>
                  <a:srgbClr val="4D4D4C"/>
                </a:solidFill>
              </a:rPr>
              <a:t>, подумайте о потенциальных рисках, которым подвержены: жизнь, здоровье, трудоспособность, источники дохода  и основные материальные ценности...  </a:t>
            </a:r>
            <a:endParaRPr lang="ru-RU" sz="1400" dirty="0">
              <a:solidFill>
                <a:srgbClr val="4D4D4C"/>
              </a:solidFill>
            </a:endParaRPr>
          </a:p>
          <a:p>
            <a:pPr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CAF90"/>
                </a:solidFill>
              </a:rPr>
              <a:t>Во-вторых</a:t>
            </a:r>
            <a:r>
              <a:rPr lang="ru-RU" sz="1400" b="0" dirty="0">
                <a:solidFill>
                  <a:srgbClr val="4D4D4C"/>
                </a:solidFill>
              </a:rPr>
              <a:t>, оцените финансовые последствия каждого из рисков, сколько будет стоит потеря имущества и трудоспособности и как это повлияет на ваше будущее. </a:t>
            </a:r>
            <a:endParaRPr lang="ru-RU" sz="1400" dirty="0">
              <a:solidFill>
                <a:srgbClr val="4D4D4C"/>
              </a:solidFill>
            </a:endParaRPr>
          </a:p>
          <a:p>
            <a:pPr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CAF90"/>
                </a:solidFill>
              </a:rPr>
              <a:t>В-третьих</a:t>
            </a:r>
            <a:r>
              <a:rPr lang="ru-RU" sz="1400" b="0" dirty="0">
                <a:solidFill>
                  <a:srgbClr val="4D4D4C"/>
                </a:solidFill>
              </a:rPr>
              <a:t>, разработайте механизмы защиты от этих рисков: </a:t>
            </a:r>
            <a:endParaRPr lang="ru-RU" sz="1400" dirty="0">
              <a:solidFill>
                <a:srgbClr val="4D4D4C"/>
              </a:solidFill>
            </a:endParaRPr>
          </a:p>
          <a:p>
            <a:pPr marL="285742" indent="-285742" algn="just">
              <a:lnSpc>
                <a:spcPct val="150000"/>
              </a:lnSpc>
              <a:buClr>
                <a:schemeClr val="tx1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Резервный фонд («Подушка финансовой безопасности»)</a:t>
            </a:r>
          </a:p>
          <a:p>
            <a:pPr marL="285742" indent="-285742" algn="just">
              <a:lnSpc>
                <a:spcPct val="150000"/>
              </a:lnSpc>
              <a:buClr>
                <a:schemeClr val="tx1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Страхование жизни и здоровья</a:t>
            </a:r>
          </a:p>
          <a:p>
            <a:pPr marL="285742" indent="-285742" algn="just">
              <a:lnSpc>
                <a:spcPct val="150000"/>
              </a:lnSpc>
              <a:buClr>
                <a:schemeClr val="tx1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Страхование имущества и ответственности.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5556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6" name="Shape 138"/>
          <p:cNvSpPr>
            <a:spLocks noGrp="1"/>
          </p:cNvSpPr>
          <p:nvPr>
            <p:ph type="title"/>
          </p:nvPr>
        </p:nvSpPr>
        <p:spPr>
          <a:xfrm>
            <a:off x="628650" y="1565745"/>
            <a:ext cx="8980527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  <a:ea typeface="+mj-ea"/>
                <a:cs typeface="+mj-cs"/>
              </a:rPr>
              <a:t>Личный финансовый план</a:t>
            </a:r>
          </a:p>
        </p:txBody>
      </p:sp>
      <p:pic>
        <p:nvPicPr>
          <p:cNvPr id="8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0" y="3193239"/>
            <a:ext cx="2133600" cy="2133601"/>
          </a:xfrm>
          <a:prstGeom prst="rect">
            <a:avLst/>
          </a:prstGeom>
          <a:ln w="12700">
            <a:miter lim="400000"/>
          </a:ln>
          <a:effectLst>
            <a:outerShdw blurRad="63500" dist="635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9" name="Shape 154"/>
          <p:cNvSpPr/>
          <p:nvPr/>
        </p:nvSpPr>
        <p:spPr>
          <a:xfrm>
            <a:off x="3208018" y="3193238"/>
            <a:ext cx="6555741" cy="1815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чего нужен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правильно строить финансовый план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типичные ошибки могут свести на «НЕТ» любой финансовый план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Важные шаги для защиты от рисков</a:t>
            </a:r>
          </a:p>
        </p:txBody>
      </p:sp>
    </p:spTree>
    <p:extLst>
      <p:ext uri="{BB962C8B-B14F-4D97-AF65-F5344CB8AC3E}">
        <p14:creationId xmlns:p14="http://schemas.microsoft.com/office/powerpoint/2010/main" val="3202945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При выборе программы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image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983" y="3329205"/>
            <a:ext cx="2275198" cy="17669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98"/>
          <p:cNvSpPr/>
          <p:nvPr/>
        </p:nvSpPr>
        <p:spPr>
          <a:xfrm>
            <a:off x="769909" y="2196924"/>
            <a:ext cx="7301897" cy="37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/>
              <a:t>При выборе программы страхования придерживайтесь следующего алгоритма: </a:t>
            </a:r>
          </a:p>
        </p:txBody>
      </p:sp>
      <p:sp>
        <p:nvSpPr>
          <p:cNvPr id="7" name="Shape 499"/>
          <p:cNvSpPr/>
          <p:nvPr/>
        </p:nvSpPr>
        <p:spPr>
          <a:xfrm>
            <a:off x="3241024" y="2860262"/>
            <a:ext cx="6756416" cy="3647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Определите объект страхования: загородный дом, квартира, автомобиль, дача, домашнее имущество и т.д.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Выявите риски, связанные с имуществом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Выберите страховую компанию, занимающиеся страхованием выбранного имущества, обратив внимание на стаж ее работы, учредителей, филиальную сеть, рейтинги надежности и отзывы клиентов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Выберите несколько страховых программ, покрывающих необходимые вам риски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Сравните стоимость страхования по выбранным программам при одинаковом «наборе» рисков и сумме возмещения ущерба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Изучите условия и заключите договор страхования.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06371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Онлайн-сервисы страховых компаний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7" name="Shape 499"/>
          <p:cNvSpPr/>
          <p:nvPr/>
        </p:nvSpPr>
        <p:spPr>
          <a:xfrm>
            <a:off x="4023360" y="2363323"/>
            <a:ext cx="6130846" cy="424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Clr>
                <a:srgbClr val="0EBACE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На сайте страховой компании или в приложении на смартфоне (в личном кабинете):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Клиент видит информацию о своих договорах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Клиент может оплачивать взносы, следить за изменением дохода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Возможность получать информацию о действиях при наступлении страхового случая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Связь со страховой компанией в случае необходимости, кнопка «SOS»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Расчет стоимости страховки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ym typeface="Tahoma"/>
              </a:rPr>
              <a:t>Покупка  туристической страховки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 err="1">
                <a:sym typeface="Tahoma"/>
              </a:rPr>
              <a:t>Push</a:t>
            </a:r>
            <a:r>
              <a:rPr lang="ru-RU" sz="1400" dirty="0">
                <a:sym typeface="Tahoma"/>
              </a:rPr>
              <a:t>-уведомления, которые позволяют напоминать клиентам о новых продуктах или о том, что срок действия </a:t>
            </a:r>
            <a:r>
              <a:rPr lang="ru-RU" sz="1400">
                <a:sym typeface="Tahoma"/>
              </a:rPr>
              <a:t>полиса заканчивается</a:t>
            </a:r>
            <a:endParaRPr lang="ru-RU" sz="1400" dirty="0">
              <a:sym typeface="Tahoma"/>
            </a:endParaRPr>
          </a:p>
        </p:txBody>
      </p:sp>
      <p:pic>
        <p:nvPicPr>
          <p:cNvPr id="8" name="Picture 8" descr="https://im0-tub-ru.yandex.net/i?id=597876393dd6da425faa0a76c924e2c9&amp;n=33&amp;w=480&amp;h=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2" y="2423321"/>
            <a:ext cx="3496708" cy="19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3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D4F-4257-D143-A13A-A9D056CF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ПОЛЕЗНОСТИ</a:t>
            </a:r>
          </a:p>
        </p:txBody>
      </p:sp>
    </p:spTree>
    <p:extLst>
      <p:ext uri="{BB962C8B-B14F-4D97-AF65-F5344CB8AC3E}">
        <p14:creationId xmlns:p14="http://schemas.microsoft.com/office/powerpoint/2010/main" val="266100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Тест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7" name="Shape 515"/>
          <p:cNvSpPr/>
          <p:nvPr/>
        </p:nvSpPr>
        <p:spPr>
          <a:xfrm>
            <a:off x="628650" y="2263117"/>
            <a:ext cx="9419590" cy="429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1. Обычные ежемесячные расходы семьи составляют 30 000 руб. в месяц. Какого размера должна быть финансовая подушка безопасности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30 000 руб.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90 000 руб.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Чем больше, тем лучше 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Никакая подушка безопасности не нужна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AutoNum type="circleNumDbPlain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2. Лучшим вариантом источников дохода для устойчивости семейного бюджета является: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 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Один большой источник дохода, например, 30 000 руб. 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Несколько источников дохода, в сумме составляющих 30.000 руб.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Лучший источник дохода – банковские кредиты или кредитные карты</a:t>
            </a:r>
          </a:p>
        </p:txBody>
      </p:sp>
    </p:spTree>
    <p:extLst>
      <p:ext uri="{BB962C8B-B14F-4D97-AF65-F5344CB8AC3E}">
        <p14:creationId xmlns:p14="http://schemas.microsoft.com/office/powerpoint/2010/main" val="3580856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Тест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524"/>
          <p:cNvSpPr/>
          <p:nvPr/>
        </p:nvSpPr>
        <p:spPr>
          <a:xfrm>
            <a:off x="628650" y="2233402"/>
            <a:ext cx="9378950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3. Лучший вариант хранения денег на непредвиденные расходы: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Текущий или срочный банковский вклад, частично наличные деньги</a:t>
            </a:r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Драгоценности, которые в случае чего можно заложить в ломбард</a:t>
            </a:r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Когда мне </a:t>
            </a:r>
            <a:r>
              <a:rPr lang="ru-RU" sz="1400" dirty="0"/>
              <a:t>понадобятся деньги, я их займу в банке или «до зарплаты» 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4. Страхование – это: 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Это пустая трата денег, со мной всё будет хорошо. </a:t>
            </a:r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Это для богатых, а у меня нечего страховать</a:t>
            </a:r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</a:rPr>
              <a:t>Это «финансовый зонтик», который поможет в непредвиденных ситуациях – потеря работы, порча имущества, проблемы со здоровьем и т.д.</a:t>
            </a:r>
          </a:p>
        </p:txBody>
      </p:sp>
    </p:spTree>
    <p:extLst>
      <p:ext uri="{BB962C8B-B14F-4D97-AF65-F5344CB8AC3E}">
        <p14:creationId xmlns:p14="http://schemas.microsoft.com/office/powerpoint/2010/main" val="2862259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Тест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533"/>
          <p:cNvSpPr/>
          <p:nvPr/>
        </p:nvSpPr>
        <p:spPr>
          <a:xfrm>
            <a:off x="779432" y="2366790"/>
            <a:ext cx="9146888" cy="429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60415" indent="-160415" algn="just">
              <a:lnSpc>
                <a:spcPct val="150000"/>
              </a:lnSpc>
              <a:buSzPct val="100000"/>
              <a:buAutoNum type="arabicPeriod" startAt="5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 случае страхования человека, как заемщика, его жизнь будет застрахована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 пользу застрахованного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 пользу банка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 пользу страховой компании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AutoNum type="circleNumDbPlain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6. Вы застраховали автомобиль от угона и ущерба. За время действия страховки, с автомобилем ничего не произошло. Что произойдет после окончания срока действия полиса: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Мне вернут стоимость неиспользованной страховки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Мне бесплатно продлят срок действия страхования еще на 1 год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Страховка просто закончится, для оформления новой страховки также придется оплатить новую страховую премию</a:t>
            </a:r>
          </a:p>
        </p:txBody>
      </p:sp>
    </p:spTree>
    <p:extLst>
      <p:ext uri="{BB962C8B-B14F-4D97-AF65-F5344CB8AC3E}">
        <p14:creationId xmlns:p14="http://schemas.microsoft.com/office/powerpoint/2010/main" val="14929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Тест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542"/>
          <p:cNvSpPr/>
          <p:nvPr/>
        </p:nvSpPr>
        <p:spPr>
          <a:xfrm>
            <a:off x="647700" y="2319166"/>
            <a:ext cx="9278620" cy="489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7. Как правильно выбрать страховые услуги для защиты семьи от рисков: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По цене, нужно брать самую дешёвую, все равно ничего не случиться</a:t>
            </a:r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Нужно приобретать у знакомого агента, он поможет с получением выплат по страховому случаю, даже если риск не включен в полис</a:t>
            </a:r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Нужно определиться с рисками, выбрать надежные страховые компании, сравнить условия при одинаковом наборе рисков, изучить договор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8. Чем отличается страховая сумма от страховой премии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Страховая сумма – это максимальный размер страхового покрытия, страховая премия – то, сколько страховая компания выплатит в конкретном случае</a:t>
            </a:r>
          </a:p>
          <a:p>
            <a:pPr marL="285750" lvl="1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Страховая сумма – это максимальный размер страхового покрытия, страхования премия – стоимость страхования</a:t>
            </a:r>
          </a:p>
          <a:p>
            <a:pPr marL="285742" lvl="1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116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Тест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551"/>
          <p:cNvSpPr/>
          <p:nvPr/>
        </p:nvSpPr>
        <p:spPr>
          <a:xfrm>
            <a:off x="647700" y="2437196"/>
            <a:ext cx="9506506" cy="4616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797979"/>
              </a:buClr>
              <a:buSzPct val="100000"/>
              <a:buAutoNum type="arabicPeriod" startAt="9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Какова максимальная сумма страховых выплат для вкладчиков (в случае прекращения деятельности банка), производимая через государственное Агентство по страхованию вкладов (АСВ)? 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700 000 рублей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1 400 000 рублей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3 000 000 рублей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Государство должно возместить все деньги, которые лежат в банке, если банк прекратил свою деятельность.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Нет никакой страховки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AutoNum type="circleNumDbPlain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10. Я могу достичь своих жизненных целей (например, купить новый автомобиль, съездить в отпуск или сделать ремонт в квартире) следующими способами: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Взяв деньги в долг у родственников и на них совершать покупки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Оценить свою цель в денежном выражении и рассчитать сколько я могу откладывать для ее достижения каждый месяц, в том числе с использованием банковского вклада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Найти изображение цели, распечатать его и регулярно представлять ее достижение</a:t>
            </a:r>
          </a:p>
        </p:txBody>
      </p:sp>
    </p:spTree>
    <p:extLst>
      <p:ext uri="{BB962C8B-B14F-4D97-AF65-F5344CB8AC3E}">
        <p14:creationId xmlns:p14="http://schemas.microsoft.com/office/powerpoint/2010/main" val="3019620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Тест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560"/>
          <p:cNvSpPr/>
          <p:nvPr/>
        </p:nvSpPr>
        <p:spPr>
          <a:xfrm>
            <a:off x="722282" y="2385840"/>
            <a:ext cx="943192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11. В какой валюте лучше всего делать сбережения достижения своей цели (ремонта в квартире, приобретения автомобиля, загородного дома, учебы детей в частном учебном заведении, и т.д.)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 долларах или евро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 фунтах стерлингов, поскольку Великобритания вышла из Евросоюза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Равными долями в долларах и рублях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В той валюте, в которой будет осуществляться целевая покупка</a:t>
            </a:r>
          </a:p>
        </p:txBody>
      </p:sp>
    </p:spTree>
    <p:extLst>
      <p:ext uri="{BB962C8B-B14F-4D97-AF65-F5344CB8AC3E}">
        <p14:creationId xmlns:p14="http://schemas.microsoft.com/office/powerpoint/2010/main" val="2742417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>
            <a:off x="995680" y="2500249"/>
            <a:ext cx="8387702" cy="36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417" tIns="50417" rIns="50417" bIns="50417">
            <a:spAutoFit/>
          </a:bodyPr>
          <a:lstStyle/>
          <a:p>
            <a:pPr marL="315125" indent="-315125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323"/>
          </a:p>
        </p:txBody>
      </p:sp>
      <p:sp>
        <p:nvSpPr>
          <p:cNvPr id="576" name="Shape 576"/>
          <p:cNvSpPr>
            <a:spLocks noGrp="1"/>
          </p:cNvSpPr>
          <p:nvPr>
            <p:ph type="title"/>
          </p:nvPr>
        </p:nvSpPr>
        <p:spPr>
          <a:xfrm>
            <a:off x="534432" y="1454727"/>
            <a:ext cx="9619774" cy="1045522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b="0" dirty="0">
                <a:solidFill>
                  <a:srgbClr val="4CAF90"/>
                </a:solidFill>
              </a:rPr>
              <a:t>Хотите научится принимать грамотные финансовые решения?</a:t>
            </a:r>
          </a:p>
        </p:txBody>
      </p:sp>
      <p:sp>
        <p:nvSpPr>
          <p:cNvPr id="577" name="Shape 57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49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F0003-17C8-CE48-A0F5-291672007C64}"/>
              </a:ext>
            </a:extLst>
          </p:cNvPr>
          <p:cNvSpPr txBox="1"/>
          <p:nvPr/>
        </p:nvSpPr>
        <p:spPr>
          <a:xfrm>
            <a:off x="1011382" y="3075709"/>
            <a:ext cx="8977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Регистрируйте на бесплатный онлайн курс по ссылке: </a:t>
            </a:r>
            <a:endParaRPr lang="en-US" sz="2400" dirty="0"/>
          </a:p>
          <a:p>
            <a:pPr algn="just"/>
            <a:r>
              <a:rPr lang="en-US" sz="2400" dirty="0"/>
              <a:t>www. </a:t>
            </a:r>
            <a:r>
              <a:rPr lang="en-US" sz="2400" dirty="0" err="1"/>
              <a:t>course.ncfg.ru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Получайте надежную и комплексную информацию по финансовой грамотности, не выходя из дома. </a:t>
            </a:r>
            <a:r>
              <a:rPr lang="ru-RU" sz="2400"/>
              <a:t>Программа разработана </a:t>
            </a:r>
            <a:r>
              <a:rPr lang="ru-RU" sz="2400" dirty="0"/>
              <a:t>в рамках проведения Всероссийской недели сбережений.</a:t>
            </a:r>
          </a:p>
          <a:p>
            <a:pPr algn="just"/>
            <a:r>
              <a:rPr lang="ru-RU" sz="2400" dirty="0"/>
              <a:t>   </a:t>
            </a:r>
          </a:p>
          <a:p>
            <a:pPr algn="just"/>
            <a:r>
              <a:rPr lang="ru-RU" sz="2400" dirty="0"/>
              <a:t>После прохождения всего курса –распечатайте именной сертификат!</a:t>
            </a:r>
          </a:p>
        </p:txBody>
      </p:sp>
    </p:spTree>
    <p:extLst>
      <p:ext uri="{BB962C8B-B14F-4D97-AF65-F5344CB8AC3E}">
        <p14:creationId xmlns:p14="http://schemas.microsoft.com/office/powerpoint/2010/main" val="318898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Составление финансового плана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Shape 180"/>
          <p:cNvSpPr/>
          <p:nvPr/>
        </p:nvSpPr>
        <p:spPr>
          <a:xfrm>
            <a:off x="4105436" y="2495772"/>
            <a:ext cx="5611892" cy="353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200000"/>
              </a:lnSpc>
              <a:buClr>
                <a:srgbClr val="0EBACE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1. Определить свои финансовые цели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+mj-lt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600" dirty="0"/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+mj-lt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600" dirty="0"/>
          </a:p>
          <a:p>
            <a:pPr>
              <a:lnSpc>
                <a:spcPct val="200000"/>
              </a:lnSpc>
              <a:buClr>
                <a:srgbClr val="0EBACE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2. Посчитать их будущую стоимость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+mj-lt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600" dirty="0"/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+mj-lt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600" dirty="0"/>
          </a:p>
          <a:p>
            <a:pPr>
              <a:lnSpc>
                <a:spcPct val="200000"/>
              </a:lnSpc>
              <a:buClr>
                <a:srgbClr val="0EBACE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3. Найти подходящий темп движения к целям</a:t>
            </a:r>
          </a:p>
        </p:txBody>
      </p:sp>
      <p:pic>
        <p:nvPicPr>
          <p:cNvPr id="7172" name="Picture 4" descr="https://im0-tub-ru.yandex.net/i?id=ae0097eaf63924a19dad4f075f87c116&amp;n=33&amp;w=320&amp;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765588"/>
            <a:ext cx="1217165" cy="12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0-tub-ru.yandex.net/i?id=e1efec255c2939d84089c2d7486df2f1&amp;n=33&amp;w=402&amp;h=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08" y="5252720"/>
            <a:ext cx="1260146" cy="10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0-tub-ru.yandex.net/i?id=a38af6ab1333815e81b9a2270159042c&amp;n=33&amp;w=320&amp;h=3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68" y="2495772"/>
            <a:ext cx="896178" cy="89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285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AE8E-2CE5-DD40-BD81-45C6A3B8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0343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Финансовые цели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E25BE1-7E2A-43F9-A46F-2BCAE2BE7D31}"/>
              </a:ext>
            </a:extLst>
          </p:cNvPr>
          <p:cNvSpPr/>
          <p:nvPr/>
        </p:nvSpPr>
        <p:spPr>
          <a:xfrm>
            <a:off x="4770977" y="3726452"/>
            <a:ext cx="18673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Обучение</a:t>
            </a: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(для себя или детей)</a:t>
            </a: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Летний отпуск, юбилей, свадьба </a:t>
            </a: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Отдать долги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E25BE1-7E2A-43F9-A46F-2BCAE2BE7D31}"/>
              </a:ext>
            </a:extLst>
          </p:cNvPr>
          <p:cNvSpPr/>
          <p:nvPr/>
        </p:nvSpPr>
        <p:spPr>
          <a:xfrm>
            <a:off x="8236559" y="3672899"/>
            <a:ext cx="21977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Резервный фонд</a:t>
            </a: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(финансовая</a:t>
            </a: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подушка безопасности)</a:t>
            </a: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Сделать ремонт</a:t>
            </a: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в квартире</a:t>
            </a: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Покупка крупной бытовой техники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E25BE1-7E2A-43F9-A46F-2BCAE2BE7D31}"/>
              </a:ext>
            </a:extLst>
          </p:cNvPr>
          <p:cNvSpPr/>
          <p:nvPr/>
        </p:nvSpPr>
        <p:spPr>
          <a:xfrm>
            <a:off x="1980024" y="3763364"/>
            <a:ext cx="16145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Машина</a:t>
            </a: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Квартира, дача </a:t>
            </a: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400" dirty="0">
                <a:latin typeface="Tahoma" charset="0"/>
                <a:ea typeface="Tahoma" charset="0"/>
                <a:cs typeface="Tahoma" charset="0"/>
              </a:rPr>
              <a:t>Рождение ребенка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9" y="3457258"/>
            <a:ext cx="1062977" cy="1062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5" y="4784456"/>
            <a:ext cx="850915" cy="850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8" y="5827388"/>
            <a:ext cx="961251" cy="961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63" y="3708816"/>
            <a:ext cx="825787" cy="8257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53" y="4835198"/>
            <a:ext cx="808336" cy="8083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92" y="6008872"/>
            <a:ext cx="799914" cy="7999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63" y="3587242"/>
            <a:ext cx="909264" cy="9092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16" y="4700316"/>
            <a:ext cx="945371" cy="9453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0"/>
          <a:stretch/>
        </p:blipFill>
        <p:spPr>
          <a:xfrm>
            <a:off x="7186863" y="6114615"/>
            <a:ext cx="923753" cy="588429"/>
          </a:xfrm>
          <a:prstGeom prst="rect">
            <a:avLst/>
          </a:prstGeom>
        </p:spPr>
      </p:pic>
      <p:sp>
        <p:nvSpPr>
          <p:cNvPr id="21" name="Shape 190"/>
          <p:cNvSpPr/>
          <p:nvPr/>
        </p:nvSpPr>
        <p:spPr>
          <a:xfrm>
            <a:off x="604194" y="2031664"/>
            <a:ext cx="9728526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каждого человека всегда существует множество желаний: отпуск, свадьба, автомобиль, квартира и т.д. Каждая цель финансового плана имеет два важных параметра: срок ее реализации и стоимость. Исходя из этого, можно посчитать необходимую сумму ежемесячных/ежегодных необходимых вложений в нее. </a:t>
            </a:r>
          </a:p>
        </p:txBody>
      </p:sp>
    </p:spTree>
    <p:extLst>
      <p:ext uri="{BB962C8B-B14F-4D97-AF65-F5344CB8AC3E}">
        <p14:creationId xmlns:p14="http://schemas.microsoft.com/office/powerpoint/2010/main" val="311750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Описание цели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8" name="Shape 199"/>
          <p:cNvSpPr/>
          <p:nvPr/>
        </p:nvSpPr>
        <p:spPr>
          <a:xfrm>
            <a:off x="622816" y="1988819"/>
            <a:ext cx="9443005" cy="2501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Прежде чем принимать решение, связанное с финансами, необходимо все мечты «превратить» в финансовую цель - очень четко материализовать ее, используя три простых показателя: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Стоимость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Желаемый срок достижения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Регулярность повторения цели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dirty="0"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dirty="0"/>
              <a:t>      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dirty="0"/>
              <a:t>Пример 1</a:t>
            </a:r>
          </a:p>
        </p:txBody>
      </p:sp>
      <p:graphicFrame>
        <p:nvGraphicFramePr>
          <p:cNvPr id="9" name="Table 200"/>
          <p:cNvGraphicFramePr/>
          <p:nvPr>
            <p:extLst>
              <p:ext uri="{D42A27DB-BD31-4B8C-83A1-F6EECF244321}">
                <p14:modId xmlns:p14="http://schemas.microsoft.com/office/powerpoint/2010/main" val="2708805171"/>
              </p:ext>
            </p:extLst>
          </p:nvPr>
        </p:nvGraphicFramePr>
        <p:xfrm>
          <a:off x="838200" y="4489654"/>
          <a:ext cx="9118600" cy="2046600"/>
        </p:xfrm>
        <a:graphic>
          <a:graphicData uri="http://schemas.openxmlformats.org/drawingml/2006/table">
            <a:tbl>
              <a:tblPr firstRow="1"/>
              <a:tblGrid>
                <a:gridCol w="22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83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ЦЕЛЬ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СТОИМОСТЬ, РУБ.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СРОК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РЕГУЛЯРНОСТЬ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8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Поездка в отпуск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50 000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 месяцев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раза в год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8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Покупка автомобиля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400 000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 месяцев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раз в 3 года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58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Свадьба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250 000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 года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 err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единожды</a:t>
                      </a:r>
                      <a:endParaRPr sz="1400" dirty="0">
                        <a:solidFill>
                          <a:srgbClr val="4D4D4C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48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Пример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7" name="Shape 209"/>
          <p:cNvSpPr/>
          <p:nvPr/>
        </p:nvSpPr>
        <p:spPr>
          <a:xfrm>
            <a:off x="5345707" y="2030094"/>
            <a:ext cx="4808499" cy="235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Ирина и Игорь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Возраст: 36,39, 6 и 13 лет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Доход: 60 000 рублей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Расход: 40 000 - 50 000 рублей 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Желают: </a:t>
            </a:r>
            <a:endParaRPr lang="ru-RU" sz="1400" dirty="0">
              <a:solidFill>
                <a:srgbClr val="4D4D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Обучить детей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Жить на пенсии достойно</a:t>
            </a:r>
          </a:p>
        </p:txBody>
      </p:sp>
      <p:pic>
        <p:nvPicPr>
          <p:cNvPr id="10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012" y="2159196"/>
            <a:ext cx="3437828" cy="214864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Table 211"/>
          <p:cNvGraphicFramePr/>
          <p:nvPr>
            <p:extLst>
              <p:ext uri="{D42A27DB-BD31-4B8C-83A1-F6EECF244321}">
                <p14:modId xmlns:p14="http://schemas.microsoft.com/office/powerpoint/2010/main" val="1544025191"/>
              </p:ext>
            </p:extLst>
          </p:nvPr>
        </p:nvGraphicFramePr>
        <p:xfrm>
          <a:off x="534431" y="4778028"/>
          <a:ext cx="9808449" cy="2100292"/>
        </p:xfrm>
        <a:graphic>
          <a:graphicData uri="http://schemas.openxmlformats.org/drawingml/2006/table">
            <a:tbl>
              <a:tblPr firstRow="1"/>
              <a:tblGrid>
                <a:gridCol w="377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86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ЦЕЛЬ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ГОД РЕАЛИЗАЦИИ ЦЕЛИ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ТЕКУЩАЯ СТОИМОСТЬ, РУБ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5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старшего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800 000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5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младшего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2028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800 000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1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Выход на пенсию (или пассивный доход)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2036 (начало выплат)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20 000 /мес. на 20 лет (4 800 000 </a:t>
                      </a:r>
                      <a:r>
                        <a:rPr lang="ru-RU" sz="1400" noProof="0" dirty="0" err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руб</a:t>
                      </a: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64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CAF90"/>
                </a:solidFill>
              </a:rPr>
              <a:t>Будущая стоимость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9" name="Shape 220"/>
          <p:cNvSpPr/>
          <p:nvPr/>
        </p:nvSpPr>
        <p:spPr>
          <a:xfrm>
            <a:off x="725170" y="2313776"/>
            <a:ext cx="8997949" cy="996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20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Цена в будущем = сегодняшняя цена х (индекс потребительских цен* / 100)</a:t>
            </a:r>
            <a:r>
              <a:rPr lang="ru-RU" sz="1600" baseline="31999" dirty="0"/>
              <a:t>количество лет до цели</a:t>
            </a:r>
          </a:p>
          <a:p>
            <a:pPr algn="just">
              <a:lnSpc>
                <a:spcPct val="20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Цена в будущем = 4 800 000 х (105,4 / 100)</a:t>
            </a:r>
            <a:r>
              <a:rPr lang="ru-RU" sz="1600" baseline="31999" dirty="0"/>
              <a:t>17</a:t>
            </a:r>
            <a:r>
              <a:rPr lang="ru-RU" sz="1600" dirty="0"/>
              <a:t> = 11 736 311</a:t>
            </a:r>
          </a:p>
        </p:txBody>
      </p:sp>
      <p:graphicFrame>
        <p:nvGraphicFramePr>
          <p:cNvPr id="11" name="Table 221"/>
          <p:cNvGraphicFramePr/>
          <p:nvPr>
            <p:extLst>
              <p:ext uri="{D42A27DB-BD31-4B8C-83A1-F6EECF244321}">
                <p14:modId xmlns:p14="http://schemas.microsoft.com/office/powerpoint/2010/main" val="3001020430"/>
              </p:ext>
            </p:extLst>
          </p:nvPr>
        </p:nvGraphicFramePr>
        <p:xfrm>
          <a:off x="725170" y="3750912"/>
          <a:ext cx="9368384" cy="2377088"/>
        </p:xfrm>
        <a:graphic>
          <a:graphicData uri="http://schemas.openxmlformats.org/drawingml/2006/table">
            <a:tbl>
              <a:tblPr firstRow="1"/>
              <a:tblGrid>
                <a:gridCol w="256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20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ЦЕЛЬ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ГОД РЕАЛИЗАЦИИ ЦЕЛИ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ТЕКУЩАЯ СТОИМОСТЬ, РУБ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БУДУЩАЯ СТОИМОСТЬ ЦЕЛИ, РУБ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8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старшего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800 000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1 040 622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3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младшего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2028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800 000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1 426 713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Выход на пенсию </a:t>
                      </a:r>
                    </a:p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(или пассивный доход)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2036 (начало выплат)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20 000 /мес. на 20 лет </a:t>
                      </a:r>
                    </a:p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(4 800 000 </a:t>
                      </a:r>
                      <a:r>
                        <a:rPr lang="ru-RU" sz="1400" noProof="0" dirty="0" err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руб</a:t>
                      </a: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noProof="0" dirty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11 736 311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Shape 223"/>
          <p:cNvSpPr/>
          <p:nvPr/>
        </p:nvSpPr>
        <p:spPr>
          <a:xfrm>
            <a:off x="725170" y="6648314"/>
            <a:ext cx="757936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dirty="0"/>
              <a:t>* Индекс потребительских цен </a:t>
            </a:r>
            <a:r>
              <a:rPr lang="ru-RU" dirty="0" err="1"/>
              <a:t>Цен</a:t>
            </a:r>
            <a:r>
              <a:rPr lang="ru-RU" dirty="0"/>
              <a:t> можно найти на сайте Центрального банка России </a:t>
            </a:r>
            <a:r>
              <a:rPr lang="ru-RU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https://www.cbr.ru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664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4005</Words>
  <Application>Microsoft Macintosh PowerPoint</Application>
  <PresentationFormat>Произвольный</PresentationFormat>
  <Paragraphs>591</Paragraphs>
  <Slides>50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Lucida Grande</vt:lpstr>
      <vt:lpstr>Tahoma</vt:lpstr>
      <vt:lpstr>Wingdings</vt:lpstr>
      <vt:lpstr>Тема Office</vt:lpstr>
      <vt:lpstr>ЛИЧНОЕ ФИНАНСОВОЕ ПЛАНИРОВАНИЕ</vt:lpstr>
      <vt:lpstr>ФИО спикера</vt:lpstr>
      <vt:lpstr>Финансовая грамотность</vt:lpstr>
      <vt:lpstr>Личный финансовый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ЗАЩИТА КАПИТАЛА ПРИ СОСТАВЛЕНИИ ЛФП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ПОЛЕЗНОСТИ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Хотите научится принимать грамотные финансовые решения?</vt:lpstr>
      <vt:lpstr>СПАСИБО  ЗА ВНИМАНИЕ</vt:lpstr>
    </vt:vector>
  </TitlesOfParts>
  <Company>spn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Andrey Fedyaev</cp:lastModifiedBy>
  <cp:revision>374</cp:revision>
  <cp:lastPrinted>2019-02-28T08:49:42Z</cp:lastPrinted>
  <dcterms:created xsi:type="dcterms:W3CDTF">2015-08-28T08:18:34Z</dcterms:created>
  <dcterms:modified xsi:type="dcterms:W3CDTF">2019-11-07T08:31:20Z</dcterms:modified>
</cp:coreProperties>
</file>